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257" r:id="rId4"/>
    <p:sldId id="259" r:id="rId5"/>
    <p:sldId id="268" r:id="rId6"/>
    <p:sldId id="261" r:id="rId7"/>
    <p:sldId id="262" r:id="rId8"/>
    <p:sldId id="266" r:id="rId9"/>
    <p:sldId id="313" r:id="rId10"/>
    <p:sldId id="263" r:id="rId11"/>
    <p:sldId id="265" r:id="rId12"/>
    <p:sldId id="264" r:id="rId13"/>
    <p:sldId id="267" r:id="rId14"/>
    <p:sldId id="269" r:id="rId15"/>
    <p:sldId id="270" r:id="rId16"/>
    <p:sldId id="276" r:id="rId17"/>
    <p:sldId id="314" r:id="rId18"/>
    <p:sldId id="315" r:id="rId19"/>
    <p:sldId id="316" r:id="rId20"/>
    <p:sldId id="260" r:id="rId21"/>
    <p:sldId id="317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1" r:id="rId35"/>
    <p:sldId id="286" r:id="rId36"/>
    <p:sldId id="318" r:id="rId37"/>
    <p:sldId id="287" r:id="rId38"/>
    <p:sldId id="319" r:id="rId39"/>
    <p:sldId id="288" r:id="rId40"/>
    <p:sldId id="301" r:id="rId41"/>
    <p:sldId id="302" r:id="rId42"/>
    <p:sldId id="303" r:id="rId43"/>
    <p:sldId id="304" r:id="rId44"/>
    <p:sldId id="289" r:id="rId45"/>
    <p:sldId id="306" r:id="rId46"/>
    <p:sldId id="322" r:id="rId47"/>
    <p:sldId id="323" r:id="rId48"/>
    <p:sldId id="324" r:id="rId49"/>
    <p:sldId id="320" r:id="rId50"/>
    <p:sldId id="321" r:id="rId51"/>
    <p:sldId id="307" r:id="rId52"/>
    <p:sldId id="308" r:id="rId53"/>
    <p:sldId id="309" r:id="rId54"/>
    <p:sldId id="310" r:id="rId55"/>
    <p:sldId id="311" r:id="rId56"/>
    <p:sldId id="299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14" autoAdjust="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A12F-3458-4FE9-82F3-0CED18E127BB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87F6-5D9B-4A11-9DE1-E77969CDD2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237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1C3D-BC57-4EFE-A168-10D63242F1A8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F8C07-DC20-4D61-AE1F-BEDAA8B823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53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8C07-DC20-4D61-AE1F-BEDAA8B8236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logolbic_SMA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8000" y="1745286"/>
            <a:ext cx="1728000" cy="169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8/28/2017</a:t>
            </a:fld>
            <a:endParaRPr lang="en-US" sz="1600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4" descr="logo_DC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647" y="507981"/>
            <a:ext cx="600075" cy="206375"/>
          </a:xfrm>
          <a:prstGeom prst="rect">
            <a:avLst/>
          </a:prstGeom>
          <a:noFill/>
        </p:spPr>
      </p:pic>
      <p:pic>
        <p:nvPicPr>
          <p:cNvPr id="12" name="Picture 15" descr="logo_FEE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29" y="350022"/>
            <a:ext cx="942975" cy="393700"/>
          </a:xfrm>
          <a:prstGeom prst="rect">
            <a:avLst/>
          </a:prstGeom>
          <a:noFill/>
        </p:spPr>
      </p:pic>
      <p:pic>
        <p:nvPicPr>
          <p:cNvPr id="13" name="Picture 16" descr="logo_UNICAM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4753" y="285728"/>
            <a:ext cx="609600" cy="52228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ítulo 2"/>
          <p:cNvSpPr txBox="1">
            <a:spLocks/>
          </p:cNvSpPr>
          <p:nvPr userDrawn="1"/>
        </p:nvSpPr>
        <p:spPr>
          <a:xfrm>
            <a:off x="285752" y="785794"/>
            <a:ext cx="242886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t-BR" sz="1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Departamento de Engenharia de Computação e Automação Industrial</a:t>
            </a:r>
          </a:p>
        </p:txBody>
      </p:sp>
      <p:sp>
        <p:nvSpPr>
          <p:cNvPr id="15" name="Subtítulo 2"/>
          <p:cNvSpPr txBox="1">
            <a:spLocks/>
          </p:cNvSpPr>
          <p:nvPr userDrawn="1"/>
        </p:nvSpPr>
        <p:spPr>
          <a:xfrm>
            <a:off x="3357586" y="785794"/>
            <a:ext cx="242886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t-BR" sz="1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Faculdade de Engenharia Elétrica e de Computação</a:t>
            </a:r>
          </a:p>
        </p:txBody>
      </p:sp>
      <p:sp>
        <p:nvSpPr>
          <p:cNvPr id="16" name="Subtítulo 2"/>
          <p:cNvSpPr txBox="1">
            <a:spLocks/>
          </p:cNvSpPr>
          <p:nvPr userDrawn="1"/>
        </p:nvSpPr>
        <p:spPr>
          <a:xfrm>
            <a:off x="6429420" y="785794"/>
            <a:ext cx="242886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t-BR" sz="1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pic>
        <p:nvPicPr>
          <p:cNvPr id="9" name="Imagem 8" descr="logolbic_SMA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1826" y="50800"/>
            <a:ext cx="1008000" cy="99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8/28/2017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0" y="3806552"/>
            <a:ext cx="6858000" cy="990600"/>
          </a:xfrm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Otimização Evolutiva </a:t>
            </a:r>
            <a:r>
              <a:rPr lang="pt-BR" dirty="0" err="1" smtClean="0">
                <a:solidFill>
                  <a:srgbClr val="FF0000"/>
                </a:solidFill>
              </a:rPr>
              <a:t>Multiobjetivo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 anchorCtr="0"/>
          <a:lstStyle/>
          <a:p>
            <a:r>
              <a:rPr lang="pt-BR" dirty="0" smtClean="0">
                <a:solidFill>
                  <a:srgbClr val="002060"/>
                </a:solidFill>
              </a:rPr>
              <a:t>Guilherme P. Coelho e Fernando J. Von </a:t>
            </a:r>
            <a:r>
              <a:rPr lang="pt-BR" dirty="0" err="1" smtClean="0">
                <a:solidFill>
                  <a:srgbClr val="002060"/>
                </a:solidFill>
              </a:rPr>
              <a:t>Zuben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57158" y="6237312"/>
            <a:ext cx="8501122" cy="4778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t-BR" b="1" dirty="0" smtClean="0">
                <a:latin typeface="+mj-lt"/>
                <a:ea typeface="+mj-ea"/>
                <a:cs typeface="+mj-cs"/>
              </a:rPr>
              <a:t>Tópico </a:t>
            </a:r>
            <a:r>
              <a:rPr lang="pt-BR" b="1" dirty="0" smtClean="0">
                <a:latin typeface="+mj-lt"/>
                <a:ea typeface="+mj-ea"/>
                <a:cs typeface="+mj-cs"/>
              </a:rPr>
              <a:t>3 </a:t>
            </a:r>
            <a:r>
              <a:rPr lang="pt-BR" b="1" dirty="0" smtClean="0">
                <a:latin typeface="+mj-lt"/>
                <a:ea typeface="+mj-ea"/>
                <a:cs typeface="+mj-cs"/>
              </a:rPr>
              <a:t>– </a:t>
            </a:r>
            <a:r>
              <a:rPr lang="pt-BR" b="1" dirty="0" smtClean="0">
                <a:latin typeface="+mj-lt"/>
                <a:ea typeface="+mj-ea"/>
                <a:cs typeface="+mj-cs"/>
              </a:rPr>
              <a:t>IA013 </a:t>
            </a:r>
            <a:r>
              <a:rPr lang="pt-BR" b="1" dirty="0" smtClean="0">
                <a:latin typeface="+mj-lt"/>
                <a:ea typeface="+mj-ea"/>
                <a:cs typeface="+mj-cs"/>
              </a:rPr>
              <a:t>– </a:t>
            </a:r>
            <a:r>
              <a:rPr lang="pt-BR" b="1" dirty="0" smtClean="0">
                <a:latin typeface="+mj-lt"/>
                <a:ea typeface="+mj-ea"/>
                <a:cs typeface="+mj-cs"/>
              </a:rPr>
              <a:t>Introdução à Computação Natural</a:t>
            </a:r>
            <a:endParaRPr lang="pt-BR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6347048" cy="244884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Uma dada solução </a:t>
            </a:r>
            <a:r>
              <a:rPr lang="pt-BR" sz="2000" b="1" dirty="0" smtClean="0"/>
              <a:t>x</a:t>
            </a:r>
            <a:r>
              <a:rPr lang="pt-BR" sz="2000" dirty="0" smtClean="0"/>
              <a:t>* é dita pertencer ao </a:t>
            </a:r>
            <a:r>
              <a:rPr lang="pt-BR" sz="2000" i="1" dirty="0" smtClean="0">
                <a:solidFill>
                  <a:srgbClr val="0070C0"/>
                </a:solidFill>
              </a:rPr>
              <a:t>conjunto (fronteira) de Pareto</a:t>
            </a:r>
            <a:r>
              <a:rPr lang="pt-BR" sz="2000" dirty="0" smtClean="0">
                <a:solidFill>
                  <a:srgbClr val="0070C0"/>
                </a:solidFill>
              </a:rPr>
              <a:t> </a:t>
            </a:r>
            <a:r>
              <a:rPr lang="pt-BR" sz="2000" dirty="0" smtClean="0"/>
              <a:t>se não existir nenhuma outra solução </a:t>
            </a:r>
            <a:r>
              <a:rPr lang="pt-BR" sz="2000" b="1" dirty="0" smtClean="0"/>
              <a:t>x</a:t>
            </a:r>
            <a:r>
              <a:rPr lang="pt-BR" sz="2000" dirty="0" smtClean="0"/>
              <a:t> </a:t>
            </a:r>
            <a:r>
              <a:rPr lang="pt-BR" sz="2000" b="1" i="1" dirty="0" smtClean="0"/>
              <a:t>factível</a:t>
            </a:r>
            <a:r>
              <a:rPr lang="pt-BR" sz="2000" dirty="0" smtClean="0"/>
              <a:t>, capaz de melhorar um dos objetivos do problema (em relação a </a:t>
            </a:r>
            <a:r>
              <a:rPr lang="pt-BR" sz="2000" b="1" dirty="0" smtClean="0"/>
              <a:t>x</a:t>
            </a:r>
            <a:r>
              <a:rPr lang="pt-BR" sz="2000" dirty="0" smtClean="0"/>
              <a:t>*) sem simultaneamente piorar pelo menos um dos demais;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Conjunto e Fronteira de Pareto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Guilherme Coelho\Documents\Unicamp\Doutorado Unicamp\Seminário MOO\VilfredoPare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060848"/>
            <a:ext cx="1589212" cy="226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4844" y="4365104"/>
            <a:ext cx="8260560" cy="92413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Todas as soluções pertencentes ao </a:t>
            </a:r>
            <a:r>
              <a:rPr lang="pt-BR" sz="2000" i="1" dirty="0" smtClean="0">
                <a:solidFill>
                  <a:srgbClr val="0070C0"/>
                </a:solidFill>
              </a:rPr>
              <a:t>conjunto (fronteira) de Pareto</a:t>
            </a:r>
            <a:r>
              <a:rPr lang="pt-BR" sz="2000" dirty="0" smtClean="0"/>
              <a:t> são ditas </a:t>
            </a:r>
            <a:r>
              <a:rPr lang="pt-BR" sz="2000" b="1" dirty="0" smtClean="0">
                <a:solidFill>
                  <a:srgbClr val="0070C0"/>
                </a:solidFill>
              </a:rPr>
              <a:t>não-dominadas</a:t>
            </a:r>
            <a:r>
              <a:rPr lang="pt-BR" sz="2000" dirty="0" smtClean="0"/>
              <a:t>;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49391" y="5373216"/>
            <a:ext cx="8045219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Dominância:</a:t>
            </a:r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critério que permite comparar a qualidade de duas soluções de problemas de OMO.</a:t>
            </a:r>
            <a:endParaRPr lang="pt-BR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58"/>
          <p:cNvGrpSpPr>
            <a:grpSpLocks/>
          </p:cNvGrpSpPr>
          <p:nvPr/>
        </p:nvGrpSpPr>
        <p:grpSpPr bwMode="auto">
          <a:xfrm>
            <a:off x="2221631" y="4218806"/>
            <a:ext cx="1857375" cy="1465263"/>
            <a:chOff x="6215074" y="4938722"/>
            <a:chExt cx="1857388" cy="1464820"/>
          </a:xfrm>
        </p:grpSpPr>
        <p:sp>
          <p:nvSpPr>
            <p:cNvPr id="9" name="Elipse 45"/>
            <p:cNvSpPr>
              <a:spLocks/>
            </p:cNvSpPr>
            <p:nvPr/>
          </p:nvSpPr>
          <p:spPr bwMode="auto">
            <a:xfrm>
              <a:off x="6215074" y="5138748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0" name="Elipse 46"/>
            <p:cNvSpPr>
              <a:spLocks/>
            </p:cNvSpPr>
            <p:nvPr/>
          </p:nvSpPr>
          <p:spPr bwMode="auto">
            <a:xfrm>
              <a:off x="6357950" y="5495938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1" name="Elipse 47"/>
            <p:cNvSpPr>
              <a:spLocks/>
            </p:cNvSpPr>
            <p:nvPr/>
          </p:nvSpPr>
          <p:spPr bwMode="auto">
            <a:xfrm>
              <a:off x="6557976" y="5853128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2" name="Elipse 48"/>
            <p:cNvSpPr>
              <a:spLocks/>
            </p:cNvSpPr>
            <p:nvPr/>
          </p:nvSpPr>
          <p:spPr bwMode="auto">
            <a:xfrm>
              <a:off x="6786578" y="6138880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3" name="Elipse 49"/>
            <p:cNvSpPr>
              <a:spLocks/>
            </p:cNvSpPr>
            <p:nvPr/>
          </p:nvSpPr>
          <p:spPr bwMode="auto">
            <a:xfrm>
              <a:off x="7200918" y="6317816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4" name="Elipse 51"/>
            <p:cNvSpPr>
              <a:spLocks/>
            </p:cNvSpPr>
            <p:nvPr/>
          </p:nvSpPr>
          <p:spPr bwMode="auto">
            <a:xfrm>
              <a:off x="7129480" y="5353062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5" name="Elipse 52"/>
            <p:cNvSpPr>
              <a:spLocks/>
            </p:cNvSpPr>
            <p:nvPr/>
          </p:nvSpPr>
          <p:spPr bwMode="auto">
            <a:xfrm>
              <a:off x="6643702" y="4938722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6" name="Elipse 53"/>
            <p:cNvSpPr>
              <a:spLocks/>
            </p:cNvSpPr>
            <p:nvPr/>
          </p:nvSpPr>
          <p:spPr bwMode="auto">
            <a:xfrm>
              <a:off x="7072330" y="5781690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7" name="Elipse 54"/>
            <p:cNvSpPr>
              <a:spLocks/>
            </p:cNvSpPr>
            <p:nvPr/>
          </p:nvSpPr>
          <p:spPr bwMode="auto">
            <a:xfrm>
              <a:off x="7643834" y="5010160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8" name="Elipse 55"/>
            <p:cNvSpPr>
              <a:spLocks/>
            </p:cNvSpPr>
            <p:nvPr/>
          </p:nvSpPr>
          <p:spPr bwMode="auto">
            <a:xfrm>
              <a:off x="7858148" y="5938854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9" name="Elipse 56"/>
            <p:cNvSpPr>
              <a:spLocks/>
            </p:cNvSpPr>
            <p:nvPr/>
          </p:nvSpPr>
          <p:spPr bwMode="auto">
            <a:xfrm>
              <a:off x="7986736" y="5353062"/>
              <a:ext cx="85726" cy="857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2186706" y="4037831"/>
            <a:ext cx="2392363" cy="1681163"/>
            <a:chOff x="1654" y="2932"/>
            <a:chExt cx="1507" cy="1059"/>
          </a:xfrm>
        </p:grpSpPr>
        <p:sp>
          <p:nvSpPr>
            <p:cNvPr id="21" name="Retângulo 28"/>
            <p:cNvSpPr>
              <a:spLocks noChangeArrowheads="1"/>
            </p:cNvSpPr>
            <p:nvPr/>
          </p:nvSpPr>
          <p:spPr bwMode="auto">
            <a:xfrm>
              <a:off x="1707" y="2932"/>
              <a:ext cx="1454" cy="1014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1654" y="3202"/>
              <a:ext cx="669" cy="789"/>
              <a:chOff x="1654" y="3202"/>
              <a:chExt cx="669" cy="789"/>
            </a:xfrm>
          </p:grpSpPr>
          <p:sp>
            <p:nvSpPr>
              <p:cNvPr id="23" name="Retângulo 33"/>
              <p:cNvSpPr>
                <a:spLocks noChangeArrowheads="1"/>
              </p:cNvSpPr>
              <p:nvPr/>
            </p:nvSpPr>
            <p:spPr bwMode="auto">
              <a:xfrm>
                <a:off x="2017" y="3830"/>
                <a:ext cx="306" cy="1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u="none"/>
              </a:p>
            </p:txBody>
          </p:sp>
          <p:sp>
            <p:nvSpPr>
              <p:cNvPr id="24" name="Retângulo 32"/>
              <p:cNvSpPr>
                <a:spLocks noChangeArrowheads="1"/>
              </p:cNvSpPr>
              <p:nvPr/>
            </p:nvSpPr>
            <p:spPr bwMode="auto">
              <a:xfrm>
                <a:off x="1900" y="3657"/>
                <a:ext cx="162" cy="3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u="none"/>
              </a:p>
            </p:txBody>
          </p:sp>
          <p:sp>
            <p:nvSpPr>
              <p:cNvPr id="25" name="Retângulo 31"/>
              <p:cNvSpPr>
                <a:spLocks noChangeArrowheads="1"/>
              </p:cNvSpPr>
              <p:nvPr/>
            </p:nvSpPr>
            <p:spPr bwMode="auto">
              <a:xfrm>
                <a:off x="1746" y="3431"/>
                <a:ext cx="168" cy="5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u="none"/>
              </a:p>
            </p:txBody>
          </p:sp>
          <p:sp>
            <p:nvSpPr>
              <p:cNvPr id="26" name="Retângulo 30"/>
              <p:cNvSpPr>
                <a:spLocks noChangeArrowheads="1"/>
              </p:cNvSpPr>
              <p:nvPr/>
            </p:nvSpPr>
            <p:spPr bwMode="auto">
              <a:xfrm>
                <a:off x="1654" y="3202"/>
                <a:ext cx="135" cy="76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u="none"/>
              </a:p>
            </p:txBody>
          </p:sp>
        </p:grpSp>
      </p:grpSp>
      <p:grpSp>
        <p:nvGrpSpPr>
          <p:cNvPr id="38" name="Grupo 43"/>
          <p:cNvGrpSpPr>
            <a:grpSpLocks/>
          </p:cNvGrpSpPr>
          <p:nvPr/>
        </p:nvGrpSpPr>
        <p:grpSpPr bwMode="auto">
          <a:xfrm>
            <a:off x="2650256" y="4218806"/>
            <a:ext cx="1428750" cy="1085850"/>
            <a:chOff x="3929058" y="4786322"/>
            <a:chExt cx="1428760" cy="1085858"/>
          </a:xfrm>
        </p:grpSpPr>
        <p:sp>
          <p:nvSpPr>
            <p:cNvPr id="39" name="Elipse 36"/>
            <p:cNvSpPr>
              <a:spLocks/>
            </p:cNvSpPr>
            <p:nvPr/>
          </p:nvSpPr>
          <p:spPr bwMode="auto">
            <a:xfrm>
              <a:off x="4414836" y="5200662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0" name="Elipse 37"/>
            <p:cNvSpPr>
              <a:spLocks/>
            </p:cNvSpPr>
            <p:nvPr/>
          </p:nvSpPr>
          <p:spPr bwMode="auto">
            <a:xfrm>
              <a:off x="3929058" y="4786322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1" name="Elipse 38"/>
            <p:cNvSpPr>
              <a:spLocks/>
            </p:cNvSpPr>
            <p:nvPr/>
          </p:nvSpPr>
          <p:spPr bwMode="auto">
            <a:xfrm>
              <a:off x="4357686" y="5629290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2" name="Elipse 39"/>
            <p:cNvSpPr>
              <a:spLocks/>
            </p:cNvSpPr>
            <p:nvPr/>
          </p:nvSpPr>
          <p:spPr bwMode="auto">
            <a:xfrm>
              <a:off x="4929190" y="4857760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3" name="Elipse 40"/>
            <p:cNvSpPr>
              <a:spLocks/>
            </p:cNvSpPr>
            <p:nvPr/>
          </p:nvSpPr>
          <p:spPr bwMode="auto">
            <a:xfrm>
              <a:off x="5143504" y="5786454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4" name="Elipse 41"/>
            <p:cNvSpPr>
              <a:spLocks/>
            </p:cNvSpPr>
            <p:nvPr/>
          </p:nvSpPr>
          <p:spPr bwMode="auto">
            <a:xfrm>
              <a:off x="5272092" y="5200662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363272" cy="19288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Uma dada solução </a:t>
            </a:r>
            <a:r>
              <a:rPr lang="pt-BR" sz="2000" b="1" dirty="0" smtClean="0"/>
              <a:t>u</a:t>
            </a:r>
            <a:r>
              <a:rPr lang="pt-BR" sz="2000" dirty="0" smtClean="0"/>
              <a:t> domina uma solução </a:t>
            </a:r>
            <a:r>
              <a:rPr lang="pt-BR" sz="2000" b="1" dirty="0" smtClean="0"/>
              <a:t>v </a:t>
            </a:r>
            <a:r>
              <a:rPr lang="pt-BR" sz="2000" dirty="0" smtClean="0"/>
              <a:t>(           ) se e somente se: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t-BR" sz="1900" b="1" dirty="0" smtClean="0"/>
              <a:t>u</a:t>
            </a:r>
            <a:r>
              <a:rPr lang="pt-BR" sz="1900" dirty="0" smtClean="0"/>
              <a:t> é </a:t>
            </a:r>
            <a:r>
              <a:rPr lang="pt-BR" sz="1900" i="1" u="sng" dirty="0" smtClean="0"/>
              <a:t>melhor ou igual</a:t>
            </a:r>
            <a:r>
              <a:rPr lang="pt-BR" sz="1900" dirty="0" smtClean="0"/>
              <a:t> a </a:t>
            </a:r>
            <a:r>
              <a:rPr lang="pt-BR" sz="1900" b="1" dirty="0" smtClean="0"/>
              <a:t>v</a:t>
            </a:r>
            <a:r>
              <a:rPr lang="pt-BR" sz="1900" dirty="0" smtClean="0"/>
              <a:t> em todos os objetivos do problema;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t-BR" sz="1900" dirty="0" smtClean="0"/>
              <a:t>Existe pelo menos um objetivo em que </a:t>
            </a:r>
            <a:r>
              <a:rPr lang="pt-BR" sz="1900" b="1" dirty="0" smtClean="0"/>
              <a:t>u</a:t>
            </a:r>
            <a:r>
              <a:rPr lang="pt-BR" sz="1900" dirty="0" smtClean="0"/>
              <a:t> é </a:t>
            </a:r>
            <a:r>
              <a:rPr lang="pt-BR" sz="1900" i="1" u="sng" dirty="0" smtClean="0"/>
              <a:t>estritamente melhor</a:t>
            </a:r>
            <a:r>
              <a:rPr lang="pt-BR" sz="1900" dirty="0" smtClean="0"/>
              <a:t> que </a:t>
            </a:r>
            <a:r>
              <a:rPr lang="pt-BR" sz="1900" b="1" dirty="0" smtClean="0"/>
              <a:t>v</a:t>
            </a:r>
            <a:r>
              <a:rPr lang="pt-BR" sz="1900" dirty="0" smtClean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Dominância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27" name="Grupo 22"/>
          <p:cNvGrpSpPr>
            <a:grpSpLocks/>
          </p:cNvGrpSpPr>
          <p:nvPr/>
        </p:nvGrpSpPr>
        <p:grpSpPr bwMode="auto">
          <a:xfrm>
            <a:off x="1704106" y="3933056"/>
            <a:ext cx="3017838" cy="2165350"/>
            <a:chOff x="2983356" y="4500570"/>
            <a:chExt cx="3017404" cy="2165165"/>
          </a:xfrm>
        </p:grpSpPr>
        <p:cxnSp>
          <p:nvCxnSpPr>
            <p:cNvPr id="28" name="Conector de seta reta 14"/>
            <p:cNvCxnSpPr>
              <a:cxnSpLocks noChangeShapeType="1"/>
            </p:cNvCxnSpPr>
            <p:nvPr/>
          </p:nvCxnSpPr>
          <p:spPr bwMode="auto">
            <a:xfrm rot="5400000" flipH="1" flipV="1">
              <a:off x="2393935" y="5464189"/>
              <a:ext cx="1785156" cy="7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" name="Conector de seta reta 17"/>
            <p:cNvCxnSpPr>
              <a:cxnSpLocks noChangeShapeType="1"/>
            </p:cNvCxnSpPr>
            <p:nvPr/>
          </p:nvCxnSpPr>
          <p:spPr bwMode="auto">
            <a:xfrm>
              <a:off x="3286116" y="6357958"/>
              <a:ext cx="257176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" name="CaixaDeTexto 18"/>
            <p:cNvSpPr txBox="1">
              <a:spLocks noChangeArrowheads="1"/>
            </p:cNvSpPr>
            <p:nvPr/>
          </p:nvSpPr>
          <p:spPr bwMode="auto">
            <a:xfrm>
              <a:off x="5643570" y="6357958"/>
              <a:ext cx="357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0" u="none">
                  <a:latin typeface="Verdana" pitchFamily="34" charset="0"/>
                </a:rPr>
                <a:t>f</a:t>
              </a:r>
              <a:r>
                <a:rPr lang="pt-BR" sz="1400" b="0" u="none" baseline="-25000">
                  <a:latin typeface="Verdana" pitchFamily="34" charset="0"/>
                </a:rPr>
                <a:t>1</a:t>
              </a:r>
            </a:p>
          </p:txBody>
        </p:sp>
        <p:sp>
          <p:nvSpPr>
            <p:cNvPr id="31" name="CaixaDeTexto 19"/>
            <p:cNvSpPr txBox="1">
              <a:spLocks noChangeArrowheads="1"/>
            </p:cNvSpPr>
            <p:nvPr/>
          </p:nvSpPr>
          <p:spPr bwMode="auto">
            <a:xfrm>
              <a:off x="2983356" y="4500570"/>
              <a:ext cx="357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0" u="none">
                  <a:latin typeface="Verdana" pitchFamily="34" charset="0"/>
                </a:rPr>
                <a:t>f</a:t>
              </a:r>
              <a:r>
                <a:rPr lang="pt-BR" sz="1400" b="0" u="none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32" name="Grupo 35"/>
          <p:cNvGrpSpPr>
            <a:grpSpLocks/>
          </p:cNvGrpSpPr>
          <p:nvPr/>
        </p:nvGrpSpPr>
        <p:grpSpPr bwMode="auto">
          <a:xfrm>
            <a:off x="2221631" y="4418831"/>
            <a:ext cx="1071563" cy="1265238"/>
            <a:chOff x="3500430" y="4986348"/>
            <a:chExt cx="1071570" cy="1264794"/>
          </a:xfrm>
        </p:grpSpPr>
        <p:sp>
          <p:nvSpPr>
            <p:cNvPr id="33" name="Elipse 23"/>
            <p:cNvSpPr>
              <a:spLocks/>
            </p:cNvSpPr>
            <p:nvPr/>
          </p:nvSpPr>
          <p:spPr bwMode="auto">
            <a:xfrm>
              <a:off x="3500430" y="4986348"/>
              <a:ext cx="85726" cy="8572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4" name="Elipse 24"/>
            <p:cNvSpPr>
              <a:spLocks/>
            </p:cNvSpPr>
            <p:nvPr/>
          </p:nvSpPr>
          <p:spPr bwMode="auto">
            <a:xfrm>
              <a:off x="3643306" y="5343538"/>
              <a:ext cx="85726" cy="8572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5" name="Elipse 25"/>
            <p:cNvSpPr>
              <a:spLocks/>
            </p:cNvSpPr>
            <p:nvPr/>
          </p:nvSpPr>
          <p:spPr bwMode="auto">
            <a:xfrm>
              <a:off x="3843332" y="5700728"/>
              <a:ext cx="85726" cy="8572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6" name="Elipse 26"/>
            <p:cNvSpPr>
              <a:spLocks/>
            </p:cNvSpPr>
            <p:nvPr/>
          </p:nvSpPr>
          <p:spPr bwMode="auto">
            <a:xfrm>
              <a:off x="4071934" y="5986480"/>
              <a:ext cx="85726" cy="8572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7" name="Elipse 27"/>
            <p:cNvSpPr>
              <a:spLocks/>
            </p:cNvSpPr>
            <p:nvPr/>
          </p:nvSpPr>
          <p:spPr bwMode="auto">
            <a:xfrm>
              <a:off x="4486274" y="6165416"/>
              <a:ext cx="85726" cy="8572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</p:grpSp>
      <p:grpSp>
        <p:nvGrpSpPr>
          <p:cNvPr id="45" name="Grupo 64"/>
          <p:cNvGrpSpPr>
            <a:grpSpLocks/>
          </p:cNvGrpSpPr>
          <p:nvPr/>
        </p:nvGrpSpPr>
        <p:grpSpPr bwMode="auto">
          <a:xfrm>
            <a:off x="5007694" y="4515669"/>
            <a:ext cx="2660650" cy="703262"/>
            <a:chOff x="6406594" y="5011522"/>
            <a:chExt cx="2661204" cy="703494"/>
          </a:xfrm>
        </p:grpSpPr>
        <p:sp>
          <p:nvSpPr>
            <p:cNvPr id="46" name="Elipse 60"/>
            <p:cNvSpPr>
              <a:spLocks/>
            </p:cNvSpPr>
            <p:nvPr/>
          </p:nvSpPr>
          <p:spPr bwMode="auto">
            <a:xfrm>
              <a:off x="6406594" y="5486414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7" name="Elipse 61"/>
            <p:cNvSpPr>
              <a:spLocks/>
            </p:cNvSpPr>
            <p:nvPr/>
          </p:nvSpPr>
          <p:spPr bwMode="auto">
            <a:xfrm>
              <a:off x="6406594" y="5143512"/>
              <a:ext cx="85726" cy="8572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6504236" y="5011522"/>
              <a:ext cx="2563562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- Soluções não-dominadas</a:t>
              </a: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6500826" y="5364151"/>
              <a:ext cx="2563562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- Soluções dominadas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916832"/>
            <a:ext cx="731388" cy="39062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2651094" y="4065046"/>
            <a:ext cx="1945416" cy="1673088"/>
            <a:chOff x="2626584" y="4346808"/>
            <a:chExt cx="1945416" cy="1673088"/>
          </a:xfrm>
        </p:grpSpPr>
        <p:cxnSp>
          <p:nvCxnSpPr>
            <p:cNvPr id="52" name="Conector reto 51"/>
            <p:cNvCxnSpPr/>
            <p:nvPr/>
          </p:nvCxnSpPr>
          <p:spPr>
            <a:xfrm rot="5400000">
              <a:off x="2146169" y="5025469"/>
              <a:ext cx="135732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2862252" y="5732024"/>
              <a:ext cx="17097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eta para a direita 56"/>
            <p:cNvSpPr/>
            <p:nvPr/>
          </p:nvSpPr>
          <p:spPr>
            <a:xfrm rot="-3180000">
              <a:off x="2590865" y="5841301"/>
              <a:ext cx="214314" cy="14287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Fronteira de </a:t>
            </a:r>
            <a:r>
              <a:rPr lang="pt-BR" sz="2400" dirty="0" err="1" smtClean="0">
                <a:solidFill>
                  <a:schemeClr val="tx1"/>
                </a:solidFill>
              </a:rPr>
              <a:t>Pareto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9" name="Grupo 37"/>
          <p:cNvGrpSpPr>
            <a:grpSpLocks/>
          </p:cNvGrpSpPr>
          <p:nvPr/>
        </p:nvGrpSpPr>
        <p:grpSpPr bwMode="auto">
          <a:xfrm>
            <a:off x="142844" y="1928802"/>
            <a:ext cx="5702300" cy="4357687"/>
            <a:chOff x="571472" y="2214554"/>
            <a:chExt cx="5702119" cy="4357718"/>
          </a:xfrm>
        </p:grpSpPr>
        <p:pic>
          <p:nvPicPr>
            <p:cNvPr id="10" name="Imagem 9" descr="Pareto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2214554"/>
              <a:ext cx="5702119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357290" y="3143248"/>
              <a:ext cx="1714512" cy="6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 dirty="0">
                  <a:latin typeface="Verdana" pitchFamily="34" charset="0"/>
                </a:rPr>
                <a:t>Região de </a:t>
              </a:r>
            </a:p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 dirty="0">
                  <a:latin typeface="Verdana" pitchFamily="34" charset="0"/>
                </a:rPr>
                <a:t>Factibilidade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929058" y="3133704"/>
              <a:ext cx="1714512" cy="6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Região de </a:t>
              </a:r>
            </a:p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Factibilidade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57290" y="5276844"/>
              <a:ext cx="1714512" cy="6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Região de </a:t>
              </a:r>
            </a:p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Factibilidade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929058" y="5276844"/>
              <a:ext cx="1714512" cy="6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Região de </a:t>
              </a:r>
            </a:p>
            <a:p>
              <a:pPr marL="342900" lvl="1" indent="-342900" algn="ctr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u="none">
                  <a:latin typeface="Verdana" pitchFamily="34" charset="0"/>
                </a:rPr>
                <a:t>Factibilidade</a:t>
              </a:r>
            </a:p>
          </p:txBody>
        </p:sp>
      </p:grpSp>
      <p:grpSp>
        <p:nvGrpSpPr>
          <p:cNvPr id="15" name="Grupo 38"/>
          <p:cNvGrpSpPr>
            <a:grpSpLocks/>
          </p:cNvGrpSpPr>
          <p:nvPr/>
        </p:nvGrpSpPr>
        <p:grpSpPr bwMode="auto">
          <a:xfrm>
            <a:off x="1428700" y="2285989"/>
            <a:ext cx="7072313" cy="3500438"/>
            <a:chOff x="1857356" y="2571744"/>
            <a:chExt cx="7072362" cy="3500462"/>
          </a:xfrm>
        </p:grpSpPr>
        <p:sp>
          <p:nvSpPr>
            <p:cNvPr id="16" name="Retângulo 16"/>
            <p:cNvSpPr>
              <a:spLocks noChangeArrowheads="1"/>
            </p:cNvSpPr>
            <p:nvPr/>
          </p:nvSpPr>
          <p:spPr bwMode="auto">
            <a:xfrm>
              <a:off x="6215074" y="3929066"/>
              <a:ext cx="2714644" cy="7143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pt-BR" sz="1800" u="none" dirty="0">
                  <a:solidFill>
                    <a:srgbClr val="0070C0"/>
                  </a:solidFill>
                </a:rPr>
                <a:t>Soluções</a:t>
              </a:r>
            </a:p>
            <a:p>
              <a:pPr algn="ctr"/>
              <a:r>
                <a:rPr lang="pt-BR" sz="1800" u="none" dirty="0">
                  <a:solidFill>
                    <a:srgbClr val="0070C0"/>
                  </a:solidFill>
                </a:rPr>
                <a:t>Não-Dominadas</a:t>
              </a:r>
            </a:p>
          </p:txBody>
        </p:sp>
        <p:cxnSp>
          <p:nvCxnSpPr>
            <p:cNvPr id="17" name="Conector de seta reta 26"/>
            <p:cNvCxnSpPr>
              <a:cxnSpLocks noChangeShapeType="1"/>
            </p:cNvCxnSpPr>
            <p:nvPr/>
          </p:nvCxnSpPr>
          <p:spPr bwMode="auto">
            <a:xfrm>
              <a:off x="4857752" y="2571744"/>
              <a:ext cx="1714512" cy="1214446"/>
            </a:xfrm>
            <a:prstGeom prst="straightConnector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 type="stealth" w="lg" len="lg"/>
            </a:ln>
          </p:spPr>
        </p:cxnSp>
        <p:cxnSp>
          <p:nvCxnSpPr>
            <p:cNvPr id="18" name="Conector de seta reta 27"/>
            <p:cNvCxnSpPr>
              <a:cxnSpLocks noChangeShapeType="1"/>
            </p:cNvCxnSpPr>
            <p:nvPr/>
          </p:nvCxnSpPr>
          <p:spPr bwMode="auto">
            <a:xfrm>
              <a:off x="3714744" y="2786058"/>
              <a:ext cx="2357454" cy="1071570"/>
            </a:xfrm>
            <a:prstGeom prst="straightConnector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 type="stealth" w="lg" len="lg"/>
            </a:ln>
          </p:spPr>
        </p:cxnSp>
        <p:cxnSp>
          <p:nvCxnSpPr>
            <p:cNvPr id="19" name="Conector de seta reta 29"/>
            <p:cNvCxnSpPr>
              <a:cxnSpLocks noChangeShapeType="1"/>
            </p:cNvCxnSpPr>
            <p:nvPr/>
          </p:nvCxnSpPr>
          <p:spPr bwMode="auto">
            <a:xfrm>
              <a:off x="1857356" y="3929066"/>
              <a:ext cx="4143404" cy="357190"/>
            </a:xfrm>
            <a:prstGeom prst="straightConnector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 type="stealth" w="lg" len="lg"/>
            </a:ln>
          </p:spPr>
        </p:cxnSp>
        <p:cxnSp>
          <p:nvCxnSpPr>
            <p:cNvPr id="20" name="Conector de seta reta 32"/>
            <p:cNvCxnSpPr>
              <a:cxnSpLocks noChangeShapeType="1"/>
            </p:cNvCxnSpPr>
            <p:nvPr/>
          </p:nvCxnSpPr>
          <p:spPr bwMode="auto">
            <a:xfrm flipV="1">
              <a:off x="3022136" y="4857760"/>
              <a:ext cx="3571900" cy="1214446"/>
            </a:xfrm>
            <a:prstGeom prst="straightConnector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 type="stealth" w="lg" len="lg"/>
            </a:ln>
          </p:spPr>
        </p:cxnSp>
        <p:cxnSp>
          <p:nvCxnSpPr>
            <p:cNvPr id="21" name="Conector de seta reta 35"/>
            <p:cNvCxnSpPr>
              <a:cxnSpLocks noChangeShapeType="1"/>
            </p:cNvCxnSpPr>
            <p:nvPr/>
          </p:nvCxnSpPr>
          <p:spPr bwMode="auto">
            <a:xfrm flipV="1">
              <a:off x="5472800" y="4572008"/>
              <a:ext cx="642942" cy="214314"/>
            </a:xfrm>
            <a:prstGeom prst="straightConnector1">
              <a:avLst/>
            </a:prstGeom>
            <a:noFill/>
            <a:ln w="15875" algn="ctr">
              <a:solidFill>
                <a:srgbClr val="C00000"/>
              </a:solidFill>
              <a:round/>
              <a:headEnd/>
              <a:tailEnd type="stealth" w="lg" len="lg"/>
            </a:ln>
          </p:spPr>
        </p:cxnSp>
      </p:grpSp>
      <p:sp>
        <p:nvSpPr>
          <p:cNvPr id="2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3071834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Ótimo de um problema </a:t>
            </a:r>
            <a:r>
              <a:rPr lang="pt-B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multiobjetivo</a:t>
            </a:r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 espaço de variáveis</a:t>
            </a:r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</a:t>
            </a:r>
            <a:r>
              <a:rPr lang="pt-BR" sz="22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conjunto ótimo de Pareto </a:t>
            </a: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pt-BR" sz="22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</a:t>
            </a: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*)</a:t>
            </a:r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endParaRPr lang="pt-BR" sz="22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Mapeamento do conjunto ótimo de Pareto no espaço de objetivos: </a:t>
            </a:r>
            <a:r>
              <a:rPr lang="pt-BR" sz="22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fronteira de Pareto</a:t>
            </a: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</a:t>
            </a:r>
            <a:r>
              <a:rPr lang="pt-BR" sz="22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PF</a:t>
            </a: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*)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  <a:endParaRPr lang="pt-BR" sz="22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Formalização do Conceito de “Ótimo”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6050" y="5429264"/>
            <a:ext cx="3771900" cy="44767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8413" y="3356992"/>
            <a:ext cx="40671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16430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Quando os múltiplos objetivos são conflitantes </a:t>
            </a:r>
            <a:r>
              <a:rPr lang="pt-BR" sz="2000" dirty="0" smtClean="0">
                <a:sym typeface="Wingdings" pitchFamily="2" charset="2"/>
              </a:rPr>
              <a:t></a:t>
            </a:r>
            <a:r>
              <a:rPr lang="pt-BR" sz="2000" dirty="0" smtClean="0"/>
              <a:t> múltiplas </a:t>
            </a:r>
            <a:r>
              <a:rPr lang="pt-BR" sz="2000" dirty="0" smtClean="0"/>
              <a:t>soluções.</a:t>
            </a:r>
            <a:endParaRPr lang="pt-BR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Cada solução corresponde a um possível compromisso ótimo entre os </a:t>
            </a:r>
            <a:r>
              <a:rPr lang="pt-BR" sz="2000" dirty="0" smtClean="0"/>
              <a:t>objetivos.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Abordagens para Resolução de Problemas MO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57224" y="3501008"/>
            <a:ext cx="7500990" cy="1293291"/>
            <a:chOff x="857224" y="3929066"/>
            <a:chExt cx="7500990" cy="1293291"/>
          </a:xfrm>
        </p:grpSpPr>
        <p:sp>
          <p:nvSpPr>
            <p:cNvPr id="8" name="Retângulo 7"/>
            <p:cNvSpPr/>
            <p:nvPr/>
          </p:nvSpPr>
          <p:spPr bwMode="auto">
            <a:xfrm>
              <a:off x="857224" y="4722294"/>
              <a:ext cx="7500990" cy="5000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Como obter a solução que melhor se ajusta ao seu problema?</a:t>
              </a:r>
            </a:p>
          </p:txBody>
        </p:sp>
        <p:sp>
          <p:nvSpPr>
            <p:cNvPr id="9" name="Seta para baixo 18"/>
            <p:cNvSpPr>
              <a:spLocks noChangeArrowheads="1"/>
            </p:cNvSpPr>
            <p:nvPr/>
          </p:nvSpPr>
          <p:spPr bwMode="auto">
            <a:xfrm>
              <a:off x="3875480" y="3929066"/>
              <a:ext cx="1464479" cy="64294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0" u="none"/>
            </a:p>
          </p:txBody>
        </p:sp>
      </p:grp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555776" y="5301208"/>
            <a:ext cx="417646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Busca </a:t>
            </a:r>
            <a:r>
              <a:rPr lang="pt-BR" sz="3200" dirty="0">
                <a:solidFill>
                  <a:schemeClr val="tx2"/>
                </a:solidFill>
                <a:cs typeface="Calibri" pitchFamily="34" charset="0"/>
              </a:rPr>
              <a:t>+</a:t>
            </a:r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Decisão</a:t>
            </a:r>
            <a:endParaRPr lang="pt-BR" sz="32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3577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b="1" u="sng" dirty="0" smtClean="0">
                <a:solidFill>
                  <a:schemeClr val="accent2">
                    <a:lumMod val="75000"/>
                  </a:schemeClr>
                </a:solidFill>
              </a:rPr>
              <a:t>Inserção de preferências </a:t>
            </a:r>
            <a:r>
              <a:rPr lang="pt-BR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a posteriori:</a:t>
            </a:r>
            <a:r>
              <a:rPr lang="pt-BR" sz="2000" dirty="0" smtClean="0"/>
              <a:t> busca-se encontrar o maior número de soluções possível, para só depois selecionar a mais adequada ao problema (</a:t>
            </a:r>
            <a:r>
              <a:rPr lang="pt-BR" sz="2000" b="1" dirty="0" smtClean="0"/>
              <a:t>busca </a:t>
            </a:r>
            <a:r>
              <a:rPr lang="pt-BR" sz="2000" b="1" dirty="0" smtClean="0">
                <a:sym typeface="Wingdings" pitchFamily="2" charset="2"/>
              </a:rPr>
              <a:t> decisão</a:t>
            </a:r>
            <a:r>
              <a:rPr lang="pt-BR" sz="2000" dirty="0" smtClean="0"/>
              <a:t>).</a:t>
            </a:r>
            <a:endParaRPr lang="pt-BR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b="1" u="sng" dirty="0" smtClean="0">
                <a:solidFill>
                  <a:schemeClr val="accent2">
                    <a:lumMod val="75000"/>
                  </a:schemeClr>
                </a:solidFill>
              </a:rPr>
              <a:t>Inserção de preferências </a:t>
            </a:r>
            <a:r>
              <a:rPr lang="pt-BR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a priori:</a:t>
            </a:r>
            <a:r>
              <a:rPr lang="pt-BR" sz="2000" dirty="0" smtClean="0">
                <a:sym typeface="Wingdings" pitchFamily="2" charset="2"/>
              </a:rPr>
              <a:t> já se tem de antemão alguma informação sobre o tipo de solução mais adequada ao problema, então a busca é direcionada para encontrar este tipo de soluções (</a:t>
            </a:r>
            <a:r>
              <a:rPr lang="pt-BR" sz="2000" b="1" dirty="0" smtClean="0">
                <a:sym typeface="Wingdings" pitchFamily="2" charset="2"/>
              </a:rPr>
              <a:t>decisão  busca</a:t>
            </a:r>
            <a:r>
              <a:rPr lang="pt-BR" sz="2000" dirty="0" smtClean="0">
                <a:sym typeface="Wingdings" pitchFamily="2" charset="2"/>
              </a:rPr>
              <a:t>)</a:t>
            </a:r>
            <a:r>
              <a:rPr lang="pt-BR" sz="2000" dirty="0" smtClean="0">
                <a:sym typeface="Wingdings" pitchFamily="2" charset="2"/>
              </a:rPr>
              <a:t>.</a:t>
            </a:r>
            <a:endParaRPr lang="pt-BR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u="sng" dirty="0" err="1" smtClean="0">
                <a:solidFill>
                  <a:schemeClr val="accent2">
                    <a:lumMod val="75000"/>
                  </a:schemeClr>
                </a:solidFill>
              </a:rPr>
              <a:t>Inserção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u="sng" dirty="0" err="1" smtClean="0">
                <a:solidFill>
                  <a:schemeClr val="accent2">
                    <a:lumMod val="75000"/>
                  </a:schemeClr>
                </a:solidFill>
              </a:rPr>
              <a:t>progressiva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u="sng" dirty="0" err="1" smtClean="0">
                <a:solidFill>
                  <a:schemeClr val="accent2">
                    <a:lumMod val="75000"/>
                  </a:schemeClr>
                </a:solidFill>
              </a:rPr>
              <a:t>preferências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pt-BR" sz="2000" dirty="0" smtClean="0">
                <a:sym typeface="Wingdings" pitchFamily="2" charset="2"/>
              </a:rPr>
              <a:t>é feito um direcionamento da busca, durante sua execução, para regiões que contenham soluções mais adequadas (</a:t>
            </a:r>
            <a:r>
              <a:rPr lang="pt-BR" sz="2000" b="1" dirty="0" smtClean="0">
                <a:sym typeface="Wingdings" pitchFamily="2" charset="2"/>
              </a:rPr>
              <a:t>decisão  busca</a:t>
            </a:r>
            <a:r>
              <a:rPr lang="pt-BR" sz="2000" dirty="0" smtClean="0">
                <a:sym typeface="Wingdings" pitchFamily="2" charset="2"/>
              </a:rPr>
              <a:t>).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Abordagens para Resolução de Problemas MO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73906" y="1948005"/>
            <a:ext cx="7992888" cy="1152128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23"/>
          <p:cNvSpPr/>
          <p:nvPr/>
        </p:nvSpPr>
        <p:spPr>
          <a:xfrm>
            <a:off x="659478" y="6307593"/>
            <a:ext cx="8072494" cy="55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 err="1" smtClean="0"/>
              <a:t>Coello</a:t>
            </a:r>
            <a:r>
              <a:rPr lang="en-US" sz="1300" dirty="0" smtClean="0"/>
              <a:t> </a:t>
            </a:r>
            <a:r>
              <a:rPr lang="en-US" sz="1300" dirty="0" err="1" smtClean="0"/>
              <a:t>Coello</a:t>
            </a:r>
            <a:r>
              <a:rPr lang="en-US" sz="1300" dirty="0" smtClean="0"/>
              <a:t>, </a:t>
            </a:r>
            <a:r>
              <a:rPr lang="en-US" sz="1300" dirty="0"/>
              <a:t>C. A., </a:t>
            </a:r>
            <a:r>
              <a:rPr lang="en-US" sz="1300" dirty="0" smtClean="0"/>
              <a:t>Lamont, </a:t>
            </a:r>
            <a:r>
              <a:rPr lang="en-US" sz="1300" dirty="0"/>
              <a:t>G. B., </a:t>
            </a:r>
            <a:r>
              <a:rPr lang="en-US" sz="1300" dirty="0" smtClean="0"/>
              <a:t>Van </a:t>
            </a:r>
            <a:r>
              <a:rPr lang="en-US" sz="1300" dirty="0" err="1" smtClean="0"/>
              <a:t>Veldhuizen</a:t>
            </a:r>
            <a:r>
              <a:rPr lang="en-US" sz="1300" dirty="0" smtClean="0"/>
              <a:t>, </a:t>
            </a:r>
            <a:r>
              <a:rPr lang="en-US" sz="1300" dirty="0"/>
              <a:t>D. A.: </a:t>
            </a:r>
            <a:r>
              <a:rPr lang="en-US" sz="1300" i="1" dirty="0"/>
              <a:t>Evolutionary Algorithms for Solving Multi-Objective Problems</a:t>
            </a:r>
            <a:r>
              <a:rPr lang="en-US" sz="1300" dirty="0"/>
              <a:t>, 2nd. Ed., Springer, 2007</a:t>
            </a:r>
            <a:r>
              <a:rPr lang="en-US" sz="1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3577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Preservar as soluções não-dominadas encontradas ao longo da </a:t>
            </a:r>
            <a:r>
              <a:rPr lang="pt-BR" sz="2200" dirty="0" smtClean="0"/>
              <a:t>busca.</a:t>
            </a:r>
            <a:endParaRPr lang="pt-BR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Progredir continuamente em direção à Fronteira de </a:t>
            </a:r>
            <a:r>
              <a:rPr lang="pt-BR" sz="2200" dirty="0" err="1" smtClean="0"/>
              <a:t>Pareto</a:t>
            </a:r>
            <a:r>
              <a:rPr lang="pt-BR" sz="2200" dirty="0" smtClean="0"/>
              <a:t>.</a:t>
            </a:r>
            <a:endParaRPr lang="pt-BR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>
                <a:sym typeface="Wingdings" pitchFamily="2" charset="2"/>
              </a:rPr>
              <a:t>Manter a diversidade de soluções tanto no espaço de objetivos (fronteira de </a:t>
            </a:r>
            <a:r>
              <a:rPr lang="pt-BR" sz="2200" dirty="0" err="1" smtClean="0">
                <a:sym typeface="Wingdings" pitchFamily="2" charset="2"/>
              </a:rPr>
              <a:t>Pareto</a:t>
            </a:r>
            <a:r>
              <a:rPr lang="pt-BR" sz="2200" dirty="0" smtClean="0">
                <a:sym typeface="Wingdings" pitchFamily="2" charset="2"/>
              </a:rPr>
              <a:t>) quanto no espaço de </a:t>
            </a:r>
            <a:r>
              <a:rPr lang="pt-BR" sz="2200" dirty="0" smtClean="0">
                <a:sym typeface="Wingdings" pitchFamily="2" charset="2"/>
              </a:rPr>
              <a:t>variáveis.</a:t>
            </a:r>
            <a:endParaRPr lang="pt-BR" sz="2200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>
                <a:sym typeface="Wingdings" pitchFamily="2" charset="2"/>
              </a:rPr>
              <a:t>Retornar ao usuário uma quantidade suficiente (mas ao mesmo tempo limitada) de soluções.</a:t>
            </a:r>
            <a:endParaRPr lang="pt-BR" sz="22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Requisitos para um algoritmo de otimização MO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599631"/>
            <a:ext cx="8258204" cy="7081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 smtClean="0"/>
              <a:t>Modificam-se as soluções </a:t>
            </a:r>
            <a:r>
              <a:rPr lang="pt-BR" sz="1800" dirty="0" smtClean="0">
                <a:solidFill>
                  <a:srgbClr val="FF0000"/>
                </a:solidFill>
              </a:rPr>
              <a:t>no espaço de variáveis</a:t>
            </a:r>
            <a:r>
              <a:rPr lang="pt-BR" sz="1800" dirty="0" smtClean="0"/>
              <a:t> para que elas se aproximem da fronteira de Pareto </a:t>
            </a:r>
            <a:r>
              <a:rPr lang="pt-BR" sz="1800" dirty="0" smtClean="0">
                <a:solidFill>
                  <a:srgbClr val="FF0000"/>
                </a:solidFill>
              </a:rPr>
              <a:t>no espaço de objetivos</a:t>
            </a:r>
            <a:r>
              <a:rPr lang="pt-BR" sz="1800" dirty="0" smtClean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Requisitos para um algoritmo de otimização MO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92" y="1916832"/>
            <a:ext cx="4215216" cy="369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ipse 3"/>
          <p:cNvSpPr/>
          <p:nvPr/>
        </p:nvSpPr>
        <p:spPr>
          <a:xfrm>
            <a:off x="3203848" y="308713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654299" y="386799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796136" y="4473335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08104" y="2932195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932040" y="331154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11960" y="361150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867688" y="438328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508104" y="3795986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015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6285 0.042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00191 0.12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1025 0.0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5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5112E-17 L -0.11805 0.295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4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10243 0.229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4948 0.03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4653 0.12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62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25191 0.075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Requisitos para um algoritmo de otimização MO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92" y="1916832"/>
            <a:ext cx="4215216" cy="369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2260130">
            <a:off x="3050985" y="3059576"/>
            <a:ext cx="936104" cy="761683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2260130">
            <a:off x="3860767" y="3684812"/>
            <a:ext cx="936104" cy="761683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2260130">
            <a:off x="4724863" y="4332884"/>
            <a:ext cx="936104" cy="761683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972344">
            <a:off x="3923127" y="5180420"/>
            <a:ext cx="1224136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13790104">
            <a:off x="2359702" y="4308522"/>
            <a:ext cx="1224136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692421"/>
            <a:ext cx="8258204" cy="5656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 smtClean="0">
                <a:solidFill>
                  <a:srgbClr val="0070C0"/>
                </a:solidFill>
              </a:rPr>
              <a:t>Aproximação</a:t>
            </a:r>
            <a:r>
              <a:rPr lang="pt-BR" sz="2000" b="1" dirty="0" smtClean="0"/>
              <a:t> </a:t>
            </a:r>
            <a:r>
              <a:rPr lang="pt-BR" sz="2000" dirty="0" smtClean="0"/>
              <a:t>e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Cobertura</a:t>
            </a:r>
            <a:r>
              <a:rPr lang="pt-BR" sz="2000" dirty="0" smtClean="0"/>
              <a:t> da fronteira de Pareto.</a:t>
            </a:r>
          </a:p>
        </p:txBody>
      </p:sp>
      <p:sp>
        <p:nvSpPr>
          <p:cNvPr id="2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207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15722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200" dirty="0" smtClean="0"/>
              <a:t>Poucas ferramentas se preocupam com manutenção de diversidade no espaço de </a:t>
            </a:r>
            <a:r>
              <a:rPr lang="pt-BR" sz="2200" dirty="0" smtClean="0"/>
              <a:t>variáveis.</a:t>
            </a:r>
            <a:endParaRPr lang="pt-BR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200" dirty="0" smtClean="0"/>
              <a:t>Também é importante: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Manutenção de diversidade em otimização MO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5953" y="3645024"/>
            <a:ext cx="8045219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Melhor exploração do espaço de variáveis tende a levar a um 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tratamento mais eficiente de problemas </a:t>
            </a:r>
            <a:r>
              <a:rPr lang="pt-BR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multiobjetivo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multimodais</a:t>
            </a:r>
            <a:endParaRPr lang="pt-BR" sz="24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9552" y="5218714"/>
            <a:ext cx="8045219" cy="946590"/>
          </a:xfrm>
          <a:prstGeom prst="rect">
            <a:avLst/>
          </a:prstGeom>
          <a:solidFill>
            <a:srgbClr val="15C2FF"/>
          </a:solidFill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Manutenção de diversidade no espaço de variáveis tende a levar à obtenção de um 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conjunto de Pareto mais completo</a:t>
            </a:r>
            <a:endParaRPr lang="pt-BR" sz="24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572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Conceitos Básicos;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Algoritmos Clássicos </a:t>
            </a:r>
            <a:r>
              <a:rPr lang="pt-BR" sz="2400" i="1" dirty="0" smtClean="0"/>
              <a:t>vs. </a:t>
            </a:r>
            <a:r>
              <a:rPr lang="pt-BR" sz="2400" dirty="0" smtClean="0"/>
              <a:t>Algoritmos Evolutivos;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Casos de Estudo;</a:t>
            </a:r>
            <a:endParaRPr lang="pt-BR" sz="21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Tendências e Aplicações;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Referências.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00034" y="1793598"/>
            <a:ext cx="8215370" cy="2551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Conceitos Básicos;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Algoritmos Clássicos </a:t>
            </a:r>
            <a:r>
              <a:rPr lang="pt-BR" sz="2400" i="1" dirty="0" smtClean="0"/>
              <a:t>vs. </a:t>
            </a:r>
            <a:r>
              <a:rPr lang="pt-BR" sz="2400" dirty="0" smtClean="0"/>
              <a:t>Algoritmos Evolutivos: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Algoritmos Clássicos;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Vantagens das Abordagens Evolutivas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NSGA-II;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SPEA2;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Outras Propostas;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Casos de Estudo;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Tendências e Aplicações;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Referências.</a:t>
            </a:r>
            <a:endParaRPr lang="pt-BR" sz="2400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4525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200" dirty="0" smtClean="0"/>
              <a:t>Algoritmos “Clássicos”: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900" dirty="0" smtClean="0"/>
              <a:t>Abordagens não-evolutivas (não são meta-heurísticas) geralmente aplicadas em pesquisa </a:t>
            </a:r>
            <a:r>
              <a:rPr lang="pt-BR" sz="1900" dirty="0" smtClean="0"/>
              <a:t>operacional.</a:t>
            </a:r>
            <a:endParaRPr lang="pt-BR" sz="19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900" dirty="0" smtClean="0"/>
              <a:t>Geralmente modificam o problema de otimização multiobjetivo e aplicam ferramentas tradicionais de </a:t>
            </a:r>
            <a:r>
              <a:rPr lang="pt-BR" sz="1900" dirty="0" smtClean="0"/>
              <a:t>otimização</a:t>
            </a:r>
            <a:r>
              <a:rPr lang="pt-BR" sz="1900" dirty="0" smtClean="0"/>
              <a:t>.</a:t>
            </a:r>
            <a:endParaRPr lang="pt-BR" sz="19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200" dirty="0" smtClean="0"/>
              <a:t>Algoritmos Evolutivos: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900" dirty="0" smtClean="0"/>
              <a:t>São mais </a:t>
            </a:r>
            <a:r>
              <a:rPr lang="pt-BR" sz="1900" dirty="0" smtClean="0"/>
              <a:t>flexíveis.</a:t>
            </a:r>
            <a:endParaRPr lang="pt-BR" sz="19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900" dirty="0" smtClean="0"/>
              <a:t>Vêm sendo muito utilizados para tratar problemas de otimização </a:t>
            </a:r>
            <a:r>
              <a:rPr lang="pt-BR" sz="1900" dirty="0" err="1" smtClean="0"/>
              <a:t>multiobjetivo</a:t>
            </a:r>
            <a:r>
              <a:rPr lang="pt-BR" sz="1900" dirty="0" smtClean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Algoritmos Clássicos </a:t>
            </a:r>
            <a:r>
              <a:rPr lang="pt-BR" sz="2400" i="1" dirty="0" smtClean="0">
                <a:solidFill>
                  <a:schemeClr val="tx1"/>
                </a:solidFill>
              </a:rPr>
              <a:t>vs.</a:t>
            </a:r>
            <a:r>
              <a:rPr lang="pt-BR" sz="2400" dirty="0" smtClean="0">
                <a:solidFill>
                  <a:schemeClr val="tx1"/>
                </a:solidFill>
              </a:rPr>
              <a:t> Algoritmos Evolutivos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495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7" descr="weighted02.JPG"/>
          <p:cNvPicPr>
            <a:picLocks noChangeAspect="1"/>
          </p:cNvPicPr>
          <p:nvPr/>
        </p:nvPicPr>
        <p:blipFill>
          <a:blip r:embed="rId3" cstate="print"/>
          <a:srcRect l="5811" t="6054" r="5079" b="4697"/>
          <a:stretch>
            <a:fillRect/>
          </a:stretch>
        </p:blipFill>
        <p:spPr bwMode="auto">
          <a:xfrm>
            <a:off x="4857752" y="3953838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Clássicos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Soma Ponderada (Combinação Linear)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2" name="Imagem 6" descr="weighted01.JPG"/>
          <p:cNvPicPr>
            <a:picLocks noChangeAspect="1"/>
          </p:cNvPicPr>
          <p:nvPr/>
        </p:nvPicPr>
        <p:blipFill>
          <a:blip r:embed="rId4" cstate="print"/>
          <a:srcRect l="5156" r="8072" b="7090"/>
          <a:stretch>
            <a:fillRect/>
          </a:stretch>
        </p:blipFill>
        <p:spPr bwMode="auto">
          <a:xfrm>
            <a:off x="1285852" y="3933056"/>
            <a:ext cx="3071834" cy="28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reto 9"/>
          <p:cNvCxnSpPr>
            <a:cxnSpLocks noChangeShapeType="1"/>
          </p:cNvCxnSpPr>
          <p:nvPr/>
        </p:nvCxnSpPr>
        <p:spPr bwMode="auto">
          <a:xfrm flipH="1">
            <a:off x="4429123" y="1928812"/>
            <a:ext cx="1" cy="1932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3714776" cy="20717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Converte o problema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ponderando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linearmente os objetivos</a:t>
            </a:r>
            <a:r>
              <a:rPr lang="pt-BR" sz="1800" dirty="0" smtClean="0"/>
              <a:t>.</a:t>
            </a:r>
            <a:endParaRPr lang="pt-BR" sz="18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A soma dos pesos deve ser </a:t>
            </a:r>
            <a:r>
              <a:rPr lang="pt-BR" sz="1800" dirty="0" smtClean="0"/>
              <a:t>1.</a:t>
            </a:r>
            <a:endParaRPr lang="pt-BR" sz="18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É preciso escalonar todos os objetivos para a mesma </a:t>
            </a:r>
            <a:r>
              <a:rPr lang="pt-BR" sz="1800" dirty="0" smtClean="0"/>
              <a:t>faixa.</a:t>
            </a:r>
            <a:endParaRPr lang="pt-BR" sz="18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31" y="2092449"/>
            <a:ext cx="4505325" cy="1552575"/>
          </a:xfrm>
          <a:prstGeom prst="rect">
            <a:avLst/>
          </a:prstGeom>
          <a:noFill/>
        </p:spPr>
      </p:pic>
      <p:sp>
        <p:nvSpPr>
          <p:cNvPr id="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Clássicos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</a:t>
            </a:r>
            <a:r>
              <a:rPr lang="pt-BR" sz="2400" dirty="0" smtClean="0">
                <a:solidFill>
                  <a:schemeClr val="tx1"/>
                </a:solidFill>
              </a:rPr>
              <a:t>-Restrição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8072494" cy="19288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Mantém apenas um dos objetivos originais como novo objetivo e converte os demais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em restrições de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desigualdade</a:t>
            </a:r>
            <a:r>
              <a:rPr lang="pt-BR" sz="1800" dirty="0" smtClean="0"/>
              <a:t>.</a:t>
            </a:r>
            <a:endParaRPr lang="pt-BR" sz="18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Elimina o problema com espaços de objetivos </a:t>
            </a:r>
            <a:r>
              <a:rPr lang="pt-BR" sz="1800" dirty="0" err="1" smtClean="0"/>
              <a:t>não-convexos</a:t>
            </a:r>
            <a:r>
              <a:rPr lang="pt-BR" sz="1800" dirty="0" smtClean="0"/>
              <a:t>.</a:t>
            </a:r>
            <a:endParaRPr lang="pt-BR" sz="18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Deve-se determinar ε de forma a gerar um problema </a:t>
            </a:r>
            <a:r>
              <a:rPr lang="pt-BR" sz="1800" dirty="0" smtClean="0"/>
              <a:t>factível.</a:t>
            </a:r>
            <a:endParaRPr lang="pt-BR" sz="18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" name="Imagem 7" descr="epsilon01.JPG"/>
          <p:cNvPicPr>
            <a:picLocks noChangeAspect="1"/>
          </p:cNvPicPr>
          <p:nvPr/>
        </p:nvPicPr>
        <p:blipFill rotWithShape="1">
          <a:blip r:embed="rId3" cstate="print"/>
          <a:srcRect l="8074" t="10419" r="8724" b="3826"/>
          <a:stretch/>
        </p:blipFill>
        <p:spPr bwMode="auto">
          <a:xfrm>
            <a:off x="5508104" y="3576511"/>
            <a:ext cx="3418609" cy="27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77072"/>
            <a:ext cx="5086350" cy="1581150"/>
          </a:xfrm>
          <a:prstGeom prst="rect">
            <a:avLst/>
          </a:prstGeom>
          <a:noFill/>
        </p:spPr>
      </p:pic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Clássicos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3577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Inserção de preferências </a:t>
            </a:r>
            <a:r>
              <a:rPr lang="pt-BR" sz="2000" i="1" dirty="0" smtClean="0"/>
              <a:t>a </a:t>
            </a:r>
            <a:r>
              <a:rPr lang="pt-BR" sz="2000" i="1" dirty="0" err="1" smtClean="0"/>
              <a:t>posteriori</a:t>
            </a:r>
            <a:r>
              <a:rPr lang="pt-BR" sz="2000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t-BR" sz="1700" dirty="0" smtClean="0"/>
              <a:t>Combinação Linear;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1700" dirty="0" smtClean="0"/>
              <a:t>ε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pt-BR" sz="1700" dirty="0" smtClean="0"/>
              <a:t>-restrição; ...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Inserção de preferências </a:t>
            </a:r>
            <a:r>
              <a:rPr lang="pt-BR" sz="2000" i="1" dirty="0" smtClean="0"/>
              <a:t>a priori</a:t>
            </a:r>
            <a:r>
              <a:rPr lang="pt-BR" sz="2000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t-BR" sz="1700" dirty="0" smtClean="0"/>
              <a:t>Método de Critério Global;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t-BR" sz="1700" i="1" dirty="0" err="1" smtClean="0"/>
              <a:t>Goal</a:t>
            </a:r>
            <a:r>
              <a:rPr lang="pt-BR" sz="1700" i="1" dirty="0" smtClean="0"/>
              <a:t> Programming;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t-BR" sz="1700" dirty="0" smtClean="0"/>
              <a:t>Lexicográfico; ...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Inserção progressiva de preferências: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pt-BR" sz="1700" dirty="0" err="1" smtClean="0"/>
              <a:t>Sequential</a:t>
            </a:r>
            <a:r>
              <a:rPr lang="pt-BR" sz="1700" dirty="0" smtClean="0"/>
              <a:t> </a:t>
            </a:r>
            <a:r>
              <a:rPr lang="pt-BR" sz="1700" dirty="0" err="1" smtClean="0"/>
              <a:t>Multiobjective</a:t>
            </a:r>
            <a:r>
              <a:rPr lang="pt-BR" sz="1700" dirty="0" smtClean="0"/>
              <a:t> </a:t>
            </a:r>
            <a:r>
              <a:rPr lang="pt-BR" sz="1700" dirty="0" err="1" smtClean="0"/>
              <a:t>Problem</a:t>
            </a:r>
            <a:r>
              <a:rPr lang="pt-BR" sz="1700" dirty="0" smtClean="0"/>
              <a:t> </a:t>
            </a:r>
            <a:r>
              <a:rPr lang="pt-BR" sz="1700" dirty="0" err="1" smtClean="0"/>
              <a:t>Solving</a:t>
            </a:r>
            <a:r>
              <a:rPr lang="pt-BR" sz="1700" dirty="0" smtClean="0"/>
              <a:t> – SEMOPS; 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Outras Técnicas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 smtClean="0"/>
              <a:t>Coello</a:t>
            </a:r>
            <a:r>
              <a:rPr lang="en-US" sz="1200" dirty="0" smtClean="0"/>
              <a:t> </a:t>
            </a:r>
            <a:r>
              <a:rPr lang="en-US" sz="1200" dirty="0" err="1" smtClean="0"/>
              <a:t>Coello</a:t>
            </a:r>
            <a:r>
              <a:rPr lang="en-US" sz="1200" dirty="0" smtClean="0"/>
              <a:t>, C. A., Lamont, G. B., Van </a:t>
            </a:r>
            <a:r>
              <a:rPr lang="en-US" sz="1200" dirty="0" err="1" smtClean="0"/>
              <a:t>Veldhuizen</a:t>
            </a:r>
            <a:r>
              <a:rPr lang="en-US" sz="1200" dirty="0" smtClean="0"/>
              <a:t>, D. A.:</a:t>
            </a:r>
            <a:r>
              <a:rPr lang="en-US" sz="1200" i="1" dirty="0" smtClean="0"/>
              <a:t> Evolutionary Algorithms for Solving Multi-Objective Problems</a:t>
            </a:r>
            <a:r>
              <a:rPr lang="en-US" sz="1200" dirty="0" smtClean="0"/>
              <a:t>,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. Ed., Springer,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Clássicos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35771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Geralmente encontram uma única solução a cada execução: precisam ser executados </a:t>
            </a:r>
            <a:r>
              <a:rPr lang="pt-BR" sz="2000" i="1" dirty="0" smtClean="0"/>
              <a:t>N</a:t>
            </a:r>
            <a:r>
              <a:rPr lang="pt-BR" sz="2000" dirty="0" smtClean="0"/>
              <a:t> vezes, com conjuntos distintos de parâmetros, para obterem </a:t>
            </a:r>
            <a:r>
              <a:rPr lang="pt-BR" sz="2000" i="1" dirty="0" smtClean="0"/>
              <a:t>N </a:t>
            </a:r>
            <a:r>
              <a:rPr lang="pt-BR" sz="2000" dirty="0" smtClean="0"/>
              <a:t>soluções </a:t>
            </a:r>
            <a:r>
              <a:rPr lang="pt-BR" sz="2000" dirty="0" smtClean="0"/>
              <a:t>diferentes.</a:t>
            </a:r>
            <a:endParaRPr lang="pt-BR" sz="20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Nem sempre conseguem uma cobertura uniforme da </a:t>
            </a:r>
            <a:r>
              <a:rPr lang="pt-BR" sz="2000" dirty="0" smtClean="0"/>
              <a:t>fronteira.</a:t>
            </a:r>
            <a:endParaRPr lang="pt-BR" sz="20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Nem todas as possíveis soluções podem ser encontradas por alguns métodos (ex.: regiões </a:t>
            </a:r>
            <a:r>
              <a:rPr lang="pt-BR" sz="2000" dirty="0" err="1" smtClean="0"/>
              <a:t>não-convexas</a:t>
            </a:r>
            <a:r>
              <a:rPr lang="pt-BR" sz="2000" dirty="0" smtClean="0"/>
              <a:t>).</a:t>
            </a:r>
            <a:endParaRPr lang="pt-BR" sz="2000" dirty="0" smtClean="0"/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Geralmente requerem algum conhecimento prévio sobre o problema (ex.: definir adequadamente os valores de </a:t>
            </a:r>
            <a:r>
              <a:rPr lang="el-GR" sz="2000" dirty="0" smtClean="0"/>
              <a:t>ε</a:t>
            </a:r>
            <a:r>
              <a:rPr lang="pt-BR" sz="2000" dirty="0" smtClean="0"/>
              <a:t> para o método de </a:t>
            </a:r>
            <a:r>
              <a:rPr lang="el-GR" sz="2000" dirty="0" smtClean="0"/>
              <a:t>ε</a:t>
            </a:r>
            <a:r>
              <a:rPr lang="pt-BR" sz="2000" dirty="0" smtClean="0"/>
              <a:t>-restrição).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Principais Problemas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204863"/>
            <a:ext cx="8229600" cy="373402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Algoritmos populacionais </a:t>
            </a:r>
            <a:r>
              <a:rPr lang="pt-BR" sz="2000" dirty="0" smtClean="0">
                <a:sym typeface="Wingdings" pitchFamily="2" charset="2"/>
              </a:rPr>
              <a:t> trabalham simultaneamente com múltiplas </a:t>
            </a:r>
            <a:r>
              <a:rPr lang="pt-BR" sz="2000" dirty="0" smtClean="0">
                <a:sym typeface="Wingdings" pitchFamily="2" charset="2"/>
              </a:rPr>
              <a:t>soluções</a:t>
            </a:r>
            <a:r>
              <a:rPr lang="pt-BR" sz="2000" dirty="0" smtClean="0">
                <a:sym typeface="Wingdings" pitchFamily="2" charset="2"/>
              </a:rPr>
              <a:t>.</a:t>
            </a:r>
            <a:endParaRPr lang="pt-BR" sz="20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Com múltiplas soluções </a:t>
            </a:r>
            <a:r>
              <a:rPr lang="pt-BR" sz="2000" dirty="0" smtClean="0">
                <a:sym typeface="Wingdings" pitchFamily="2" charset="2"/>
              </a:rPr>
              <a:t> possibilidade de manutenção de múltiplos indivíduos diversos (soluções) na </a:t>
            </a:r>
            <a:r>
              <a:rPr lang="pt-BR" sz="2000" dirty="0" smtClean="0">
                <a:sym typeface="Wingdings" pitchFamily="2" charset="2"/>
              </a:rPr>
              <a:t>população.</a:t>
            </a:r>
            <a:endParaRPr lang="pt-BR" sz="2000" dirty="0" smtClean="0">
              <a:sym typeface="Wingdings" pitchFamily="2" charset="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As m</a:t>
            </a:r>
            <a:r>
              <a:rPr lang="pt-BR" sz="2000" dirty="0" smtClean="0">
                <a:sym typeface="Wingdings" pitchFamily="2" charset="2"/>
              </a:rPr>
              <a:t>últiplas soluções podem ser obtidas em uma única </a:t>
            </a:r>
            <a:r>
              <a:rPr lang="pt-BR" sz="2000" dirty="0" smtClean="0">
                <a:sym typeface="Wingdings" pitchFamily="2" charset="2"/>
              </a:rPr>
              <a:t>execução.</a:t>
            </a:r>
            <a:endParaRPr lang="pt-BR" sz="2000" dirty="0" smtClean="0">
              <a:sym typeface="Wingdings" pitchFamily="2" charset="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Tendem a ser menos susceptíveis à forma da Fronteira de </a:t>
            </a:r>
            <a:r>
              <a:rPr lang="pt-BR" sz="2000" dirty="0" err="1" smtClean="0"/>
              <a:t>Pareto</a:t>
            </a:r>
            <a:r>
              <a:rPr lang="pt-BR" sz="2000" dirty="0" smtClean="0"/>
              <a:t> e a eventuais </a:t>
            </a:r>
            <a:r>
              <a:rPr lang="pt-BR" sz="2000" dirty="0" smtClean="0"/>
              <a:t>descontinuidades.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Vantagens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619672" y="5661248"/>
            <a:ext cx="5976664" cy="5248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Também apresentam desvantagens!</a:t>
            </a:r>
            <a:endParaRPr lang="pt-BR" sz="28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435280" cy="11430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Algoritmos Evolutivos Mono-Objetivo: </a:t>
            </a:r>
            <a:r>
              <a:rPr lang="pt-BR" sz="2000" u="sng" dirty="0" smtClean="0">
                <a:solidFill>
                  <a:schemeClr val="accent2">
                    <a:lumMod val="75000"/>
                  </a:schemeClr>
                </a:solidFill>
              </a:rPr>
              <a:t>um valor de </a:t>
            </a:r>
            <a:r>
              <a:rPr lang="pt-BR" sz="2000" i="1" u="sng" dirty="0" smtClean="0">
                <a:solidFill>
                  <a:schemeClr val="accent2">
                    <a:lumMod val="75000"/>
                  </a:schemeClr>
                </a:solidFill>
              </a:rPr>
              <a:t>função-objetivo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Algoritmos Evolutivos Multiobjetivo (MOEA): </a:t>
            </a:r>
            <a:r>
              <a:rPr lang="pt-BR" sz="2000" i="1" u="sng" dirty="0" smtClean="0">
                <a:solidFill>
                  <a:schemeClr val="accent2">
                    <a:lumMod val="75000"/>
                  </a:schemeClr>
                </a:solidFill>
              </a:rPr>
              <a:t>vetor de </a:t>
            </a:r>
            <a:r>
              <a:rPr lang="pt-BR" sz="2000" i="1" u="sng" dirty="0" smtClean="0">
                <a:solidFill>
                  <a:schemeClr val="accent2">
                    <a:lumMod val="75000"/>
                  </a:schemeClr>
                </a:solidFill>
              </a:rPr>
              <a:t>funções-objetivo</a:t>
            </a:r>
            <a:r>
              <a:rPr lang="pt-BR" sz="2000" dirty="0" smtClean="0"/>
              <a:t>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Modificações necessárias para OMO – </a:t>
            </a:r>
            <a:r>
              <a:rPr lang="pt-BR" sz="2400" i="1" dirty="0" smtClean="0">
                <a:solidFill>
                  <a:schemeClr val="tx1"/>
                </a:solidFill>
              </a:rPr>
              <a:t>Fitness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21505" y="3212976"/>
            <a:ext cx="7500990" cy="1643074"/>
            <a:chOff x="1285852" y="4143380"/>
            <a:chExt cx="7500990" cy="1643074"/>
          </a:xfrm>
        </p:grpSpPr>
        <p:sp>
          <p:nvSpPr>
            <p:cNvPr id="8" name="Retângulo 7"/>
            <p:cNvSpPr/>
            <p:nvPr/>
          </p:nvSpPr>
          <p:spPr bwMode="auto">
            <a:xfrm>
              <a:off x="1285852" y="4929201"/>
              <a:ext cx="7500990" cy="8572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É preciso algum processamento adicional para tratar os vetores de </a:t>
              </a:r>
              <a:r>
                <a:rPr lang="pt-BR" sz="2000" i="1" dirty="0" err="1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fitness</a:t>
              </a:r>
              <a:r>
                <a:rPr lang="pt-BR" sz="2000" i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!</a:t>
              </a:r>
              <a:endPara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Seta para baixo 18"/>
            <p:cNvSpPr>
              <a:spLocks noChangeArrowheads="1"/>
            </p:cNvSpPr>
            <p:nvPr/>
          </p:nvSpPr>
          <p:spPr bwMode="auto">
            <a:xfrm>
              <a:off x="4321967" y="4143380"/>
              <a:ext cx="1464479" cy="64294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0" u="none"/>
            </a:p>
          </p:txBody>
        </p:sp>
      </p:grp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0368" y="5157192"/>
            <a:ext cx="8229600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pt-B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Fitness</a:t>
            </a:r>
            <a:r>
              <a:rPr kumimoji="0" lang="pt-B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Assignment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B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SPEA2</a:t>
            </a:r>
            <a:r>
              <a:rPr kumimoji="0" lang="pt-BR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600" dirty="0" smtClean="0"/>
              <a:t>(</a:t>
            </a:r>
            <a:r>
              <a:rPr lang="pt-BR" sz="1600" dirty="0" err="1" smtClean="0"/>
              <a:t>Zitzler</a:t>
            </a:r>
            <a:r>
              <a:rPr lang="pt-BR" sz="1600" dirty="0" smtClean="0"/>
              <a:t> </a:t>
            </a:r>
            <a:r>
              <a:rPr lang="pt-BR" sz="1600" i="1" dirty="0" err="1" smtClean="0"/>
              <a:t>et</a:t>
            </a:r>
            <a:r>
              <a:rPr lang="pt-BR" sz="1600" i="1" dirty="0" smtClean="0"/>
              <a:t> al</a:t>
            </a:r>
            <a:r>
              <a:rPr lang="pt-BR" sz="1600" dirty="0" smtClean="0"/>
              <a:t>., 2001)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Ordenação por critério de não-dominância: </a:t>
            </a:r>
            <a:r>
              <a:rPr kumimoji="0" lang="pt-BR" sz="2000" b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NSGA-II</a:t>
            </a:r>
            <a:r>
              <a:rPr kumimoji="0" lang="pt-BR" sz="2000" b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BR" sz="1600" b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Deb</a:t>
            </a:r>
            <a:r>
              <a:rPr kumimoji="0" lang="pt-BR" sz="1600" b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600" i="1" dirty="0" err="1" smtClean="0"/>
              <a:t>et</a:t>
            </a:r>
            <a:r>
              <a:rPr lang="pt-BR" sz="1600" i="1" dirty="0" smtClean="0"/>
              <a:t> al</a:t>
            </a:r>
            <a:r>
              <a:rPr lang="pt-BR" sz="1600" dirty="0" smtClean="0"/>
              <a:t>., 2000</a:t>
            </a:r>
            <a:r>
              <a:rPr kumimoji="0" lang="pt-BR" sz="1600" b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pt-BR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237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Em algoritmos </a:t>
            </a:r>
            <a:r>
              <a:rPr lang="pt-BR" sz="2000" dirty="0"/>
              <a:t>e</a:t>
            </a:r>
            <a:r>
              <a:rPr lang="pt-BR" sz="2000" dirty="0" smtClean="0"/>
              <a:t>volutivos </a:t>
            </a:r>
            <a:r>
              <a:rPr lang="pt-BR" sz="2000" dirty="0" err="1" smtClean="0"/>
              <a:t>mono-objetivo</a:t>
            </a:r>
            <a:r>
              <a:rPr lang="pt-BR" sz="2000" dirty="0" smtClean="0"/>
              <a:t>: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pt-BR" sz="1800" dirty="0" smtClean="0"/>
              <a:t>Manutenção de diversidade no espaço de variáveis </a:t>
            </a:r>
            <a:r>
              <a:rPr lang="pt-BR" sz="1800" dirty="0" smtClean="0">
                <a:sym typeface="Wingdings" pitchFamily="2" charset="2"/>
              </a:rPr>
              <a:t> </a:t>
            </a:r>
            <a:r>
              <a:rPr lang="pt-BR" sz="1800" dirty="0" smtClean="0">
                <a:sym typeface="Wingdings" pitchFamily="2" charset="2"/>
              </a:rPr>
              <a:t>multimodalidade</a:t>
            </a:r>
            <a:r>
              <a:rPr lang="pt-BR" sz="1800" dirty="0" smtClean="0">
                <a:sym typeface="Wingdings" pitchFamily="2" charset="2"/>
              </a:rPr>
              <a:t>.</a:t>
            </a:r>
            <a:endParaRPr lang="pt-BR" sz="18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Em </a:t>
            </a:r>
            <a:r>
              <a:rPr lang="pt-BR" sz="2000" dirty="0"/>
              <a:t>a</a:t>
            </a:r>
            <a:r>
              <a:rPr lang="pt-BR" sz="2000" dirty="0" smtClean="0"/>
              <a:t>lgoritmos evolutivos </a:t>
            </a:r>
            <a:r>
              <a:rPr lang="pt-BR" sz="2000" dirty="0" err="1"/>
              <a:t>m</a:t>
            </a:r>
            <a:r>
              <a:rPr lang="pt-BR" sz="2000" dirty="0" err="1" smtClean="0"/>
              <a:t>ultiobjetivo</a:t>
            </a:r>
            <a:r>
              <a:rPr lang="pt-BR" sz="2000" dirty="0" smtClean="0"/>
              <a:t> (</a:t>
            </a:r>
            <a:r>
              <a:rPr lang="pt-BR" sz="2000" dirty="0" err="1" smtClean="0"/>
              <a:t>MOEAs</a:t>
            </a:r>
            <a:r>
              <a:rPr lang="pt-BR" sz="2000" dirty="0" smtClean="0"/>
              <a:t>):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Manutenção de diversidade no </a:t>
            </a:r>
            <a:r>
              <a:rPr lang="pt-BR" sz="1800" b="1" dirty="0" smtClean="0">
                <a:solidFill>
                  <a:srgbClr val="0070C0"/>
                </a:solidFill>
              </a:rPr>
              <a:t>espaço de variáveis</a:t>
            </a:r>
            <a:r>
              <a:rPr lang="pt-BR" sz="1800" dirty="0" smtClean="0"/>
              <a:t>: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>
                <a:sym typeface="Wingdings" pitchFamily="2" charset="2"/>
              </a:rPr>
              <a:t>Multimodalidade</a:t>
            </a:r>
            <a:r>
              <a:rPr lang="pt-BR" sz="1800" dirty="0" smtClean="0">
                <a:sym typeface="Wingdings" pitchFamily="2" charset="2"/>
              </a:rPr>
              <a:t>.</a:t>
            </a:r>
            <a:endParaRPr lang="pt-BR" sz="1800" dirty="0" smtClean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Melhor cobertura do conjunto de </a:t>
            </a:r>
            <a:r>
              <a:rPr lang="pt-BR" sz="1800" dirty="0" err="1" smtClean="0"/>
              <a:t>Pareto</a:t>
            </a:r>
            <a:r>
              <a:rPr lang="pt-BR" sz="1800" dirty="0" smtClean="0"/>
              <a:t>.</a:t>
            </a:r>
            <a:endParaRPr lang="pt-BR" sz="18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Manutenção de diversidade no </a:t>
            </a:r>
            <a:r>
              <a:rPr lang="pt-BR" sz="1800" b="1" dirty="0" smtClean="0">
                <a:solidFill>
                  <a:srgbClr val="0070C0"/>
                </a:solidFill>
              </a:rPr>
              <a:t>espaço de objetivos</a:t>
            </a:r>
            <a:r>
              <a:rPr lang="pt-BR" sz="1800" dirty="0" smtClean="0"/>
              <a:t>: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Melhor cobertura da fronteira de Pareto.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Modificações necessárias para OMO – </a:t>
            </a:r>
            <a:r>
              <a:rPr lang="pt-BR" sz="2400" i="1" dirty="0" smtClean="0">
                <a:solidFill>
                  <a:schemeClr val="tx1"/>
                </a:solidFill>
              </a:rPr>
              <a:t>Diversidade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11640"/>
            <a:ext cx="8229600" cy="28575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Evolução do algoritmo NSGA, proposto por </a:t>
            </a:r>
            <a:r>
              <a:rPr lang="pt-BR" sz="2000" dirty="0" err="1" smtClean="0"/>
              <a:t>Srinivas</a:t>
            </a:r>
            <a:r>
              <a:rPr lang="pt-BR" sz="2000" dirty="0" smtClean="0"/>
              <a:t> &amp; </a:t>
            </a:r>
            <a:r>
              <a:rPr lang="pt-BR" sz="2000" dirty="0" err="1" smtClean="0"/>
              <a:t>Deb</a:t>
            </a:r>
            <a:r>
              <a:rPr lang="pt-BR" sz="2000" dirty="0" smtClean="0"/>
              <a:t> em 1995;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/>
              <a:t>Algoritmo Genético;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/>
              <a:t>Elitista;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 smtClean="0"/>
              <a:t>Utiliza </a:t>
            </a:r>
            <a:r>
              <a:rPr lang="pt-BR" sz="1800" dirty="0" smtClean="0">
                <a:solidFill>
                  <a:srgbClr val="0070C0"/>
                </a:solidFill>
              </a:rPr>
              <a:t>ordenação</a:t>
            </a:r>
            <a:r>
              <a:rPr lang="pt-BR" sz="1800" dirty="0" smtClean="0"/>
              <a:t> dos indivíduos </a:t>
            </a:r>
            <a:r>
              <a:rPr lang="pt-BR" sz="1800" dirty="0" smtClean="0">
                <a:solidFill>
                  <a:srgbClr val="0070C0"/>
                </a:solidFill>
              </a:rPr>
              <a:t>por critério de não-dominância</a:t>
            </a:r>
            <a:r>
              <a:rPr lang="pt-BR" sz="1800" dirty="0" smtClean="0"/>
              <a:t>;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 smtClean="0"/>
              <a:t>Manutenção de diversidade: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crowding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distance</a:t>
            </a:r>
            <a:r>
              <a:rPr lang="pt-BR" sz="1800" dirty="0" smtClean="0">
                <a:solidFill>
                  <a:srgbClr val="0070C0"/>
                </a:solidFill>
              </a:rPr>
              <a:t> </a:t>
            </a:r>
            <a:r>
              <a:rPr lang="pt-BR" sz="1800" dirty="0" smtClean="0"/>
              <a:t>(espaço de objetivos)</a:t>
            </a:r>
            <a:r>
              <a:rPr lang="pt-BR" sz="1800" i="1" dirty="0" smtClean="0"/>
              <a:t>.</a:t>
            </a:r>
            <a:endParaRPr lang="pt-BR" sz="18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solidFill>
                  <a:schemeClr val="tx1"/>
                </a:solidFill>
              </a:rPr>
              <a:t>Nondominated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Sorting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Genetic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Algorithm</a:t>
            </a:r>
            <a:r>
              <a:rPr lang="pt-BR" sz="2000" dirty="0" smtClean="0">
                <a:solidFill>
                  <a:schemeClr val="tx1"/>
                </a:solidFill>
              </a:rPr>
              <a:t> II: NSGA-II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(</a:t>
            </a:r>
            <a:r>
              <a:rPr lang="pt-BR" sz="1600" dirty="0" err="1" smtClean="0">
                <a:solidFill>
                  <a:schemeClr val="tx1"/>
                </a:solidFill>
              </a:rPr>
              <a:t>Deb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et</a:t>
            </a:r>
            <a:r>
              <a:rPr lang="pt-BR" sz="1600" dirty="0" smtClean="0">
                <a:solidFill>
                  <a:schemeClr val="tx1"/>
                </a:solidFill>
              </a:rPr>
              <a:t> al. 2000)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Deb K.,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S., </a:t>
            </a:r>
            <a:r>
              <a:rPr lang="en-US" sz="1200" dirty="0" err="1" smtClean="0"/>
              <a:t>Pratab</a:t>
            </a:r>
            <a:r>
              <a:rPr lang="en-US" sz="1200" dirty="0" smtClean="0"/>
              <a:t> A., </a:t>
            </a:r>
            <a:r>
              <a:rPr lang="en-US" sz="1200" dirty="0" err="1" smtClean="0"/>
              <a:t>Meyariva</a:t>
            </a:r>
            <a:r>
              <a:rPr lang="en-US" sz="1200" dirty="0" smtClean="0"/>
              <a:t>, T</a:t>
            </a:r>
            <a:r>
              <a:rPr lang="en-US" sz="1200" dirty="0"/>
              <a:t>.: </a:t>
            </a:r>
            <a:r>
              <a:rPr lang="en-US" sz="1200" i="1" dirty="0"/>
              <a:t>A Fast Elitist Non-Dominated Sorting Genetic Algorithm for Multi-Objective Optimization: NSGA-II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In M. </a:t>
            </a:r>
            <a:r>
              <a:rPr lang="en-US" sz="1200" dirty="0" err="1"/>
              <a:t>Schoenauer</a:t>
            </a:r>
            <a:r>
              <a:rPr lang="en-US" sz="1200" dirty="0"/>
              <a:t> et al. (</a:t>
            </a:r>
            <a:r>
              <a:rPr lang="en-US" sz="1200" dirty="0" err="1"/>
              <a:t>Eds</a:t>
            </a:r>
            <a:r>
              <a:rPr lang="en-US" sz="1200" dirty="0"/>
              <a:t>): </a:t>
            </a:r>
            <a:r>
              <a:rPr lang="en-US" sz="1200" dirty="0" smtClean="0"/>
              <a:t>Proc. Parallel </a:t>
            </a:r>
            <a:r>
              <a:rPr lang="en-US" sz="1200" dirty="0"/>
              <a:t>Problem Solving from Nature VI, </a:t>
            </a:r>
            <a:r>
              <a:rPr lang="en-US" sz="1200" dirty="0" err="1" smtClean="0"/>
              <a:t>pp</a:t>
            </a:r>
            <a:r>
              <a:rPr lang="en-US" sz="1200" dirty="0" smtClean="0"/>
              <a:t> 849-858, </a:t>
            </a:r>
            <a:r>
              <a:rPr lang="en-US" sz="1200" dirty="0"/>
              <a:t>2000</a:t>
            </a:r>
            <a:r>
              <a:rPr lang="en-U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00034" y="1212133"/>
            <a:ext cx="8215370" cy="2596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Conceitos Básicos: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Definição;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/>
              <a:t>Espaço de Variáveis e Espaço de Objetivos</a:t>
            </a:r>
            <a:r>
              <a:rPr lang="pt-BR" sz="2100" dirty="0" smtClean="0"/>
              <a:t>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Conjunto e Fronteira de Pareto;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Dominância;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Abordagens para Resolução de Problemas MO;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Algoritmos Clássicos </a:t>
            </a:r>
            <a:r>
              <a:rPr lang="pt-BR" sz="2400" i="1" dirty="0" smtClean="0"/>
              <a:t>vs. </a:t>
            </a:r>
            <a:r>
              <a:rPr lang="pt-BR" sz="2400" dirty="0" smtClean="0"/>
              <a:t>Algoritmos Evolutivos;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Casos de Estudo;</a:t>
            </a:r>
            <a:endParaRPr lang="pt-BR" sz="21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Tendências e Aplicações;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Referências.</a:t>
            </a:r>
            <a:endParaRPr lang="pt-BR" sz="2400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271464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É uma forma de atribuir uma nota a um indivíduo </a:t>
            </a:r>
            <a:r>
              <a:rPr lang="pt-BR" sz="2000" dirty="0" smtClean="0">
                <a:sym typeface="Wingdings" pitchFamily="2" charset="2"/>
              </a:rPr>
              <a:t></a:t>
            </a:r>
            <a:r>
              <a:rPr lang="pt-BR" sz="2000" dirty="0" smtClean="0"/>
              <a:t> “</a:t>
            </a:r>
            <a:r>
              <a:rPr lang="pt-BR" sz="2000" i="1" dirty="0" err="1" smtClean="0"/>
              <a:t>fitness</a:t>
            </a:r>
            <a:r>
              <a:rPr lang="pt-BR" sz="2000" dirty="0" smtClean="0"/>
              <a:t>”;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Divide os indivíduos em classes, de acordo com a não-dominância: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/>
              <a:t>Indivíduos não dominados </a:t>
            </a:r>
            <a:r>
              <a:rPr lang="pt-BR" sz="1700" dirty="0" smtClean="0">
                <a:sym typeface="Wingdings" pitchFamily="2" charset="2"/>
              </a:rPr>
              <a:t></a:t>
            </a:r>
            <a:r>
              <a:rPr lang="pt-BR" sz="1700" dirty="0" smtClean="0"/>
              <a:t> classe 1;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/>
              <a:t>Indivíduos dominados apenas pelos indivíduos da classe 1 </a:t>
            </a:r>
            <a:r>
              <a:rPr lang="pt-BR" sz="1700" dirty="0" smtClean="0">
                <a:sym typeface="Wingdings" pitchFamily="2" charset="2"/>
              </a:rPr>
              <a:t></a:t>
            </a:r>
            <a:r>
              <a:rPr lang="pt-BR" sz="1700" dirty="0" smtClean="0"/>
              <a:t> classe 2;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/>
              <a:t>Indivíduos dominados apenas pelos indivíduos das classes 1 e 2 </a:t>
            </a:r>
            <a:r>
              <a:rPr lang="pt-BR" sz="1700" dirty="0" smtClean="0">
                <a:sym typeface="Wingdings" pitchFamily="2" charset="2"/>
              </a:rPr>
              <a:t></a:t>
            </a:r>
            <a:r>
              <a:rPr lang="pt-BR" sz="1700" dirty="0" smtClean="0"/>
              <a:t> classe 3;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/>
              <a:t>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NSGA-II: </a:t>
            </a:r>
            <a:r>
              <a:rPr lang="en-US" sz="2000" dirty="0" err="1" smtClean="0">
                <a:solidFill>
                  <a:schemeClr val="tx1"/>
                </a:solidFill>
              </a:rPr>
              <a:t>Ordenação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Não-Dominância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0368" y="4357694"/>
            <a:ext cx="8229600" cy="2000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endParaRPr lang="pt-BR" sz="2000" dirty="0" smtClean="0"/>
          </a:p>
        </p:txBody>
      </p:sp>
      <p:sp>
        <p:nvSpPr>
          <p:cNvPr id="8" name="Elipse 7"/>
          <p:cNvSpPr>
            <a:spLocks/>
          </p:cNvSpPr>
          <p:nvPr/>
        </p:nvSpPr>
        <p:spPr bwMode="auto">
          <a:xfrm>
            <a:off x="1874838" y="4914907"/>
            <a:ext cx="85725" cy="85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0" name="Elipse 9"/>
          <p:cNvSpPr>
            <a:spLocks/>
          </p:cNvSpPr>
          <p:nvPr/>
        </p:nvSpPr>
        <p:spPr bwMode="auto">
          <a:xfrm>
            <a:off x="2017713" y="5272095"/>
            <a:ext cx="85725" cy="85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1" name="Elipse 10"/>
          <p:cNvSpPr>
            <a:spLocks/>
          </p:cNvSpPr>
          <p:nvPr/>
        </p:nvSpPr>
        <p:spPr bwMode="auto">
          <a:xfrm>
            <a:off x="2217738" y="5629282"/>
            <a:ext cx="85725" cy="85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2" name="Elipse 11"/>
          <p:cNvSpPr>
            <a:spLocks/>
          </p:cNvSpPr>
          <p:nvPr/>
        </p:nvSpPr>
        <p:spPr bwMode="auto">
          <a:xfrm>
            <a:off x="2446338" y="5915032"/>
            <a:ext cx="85725" cy="85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3" name="Elipse 12"/>
          <p:cNvSpPr>
            <a:spLocks/>
          </p:cNvSpPr>
          <p:nvPr/>
        </p:nvSpPr>
        <p:spPr bwMode="auto">
          <a:xfrm>
            <a:off x="2860675" y="6094420"/>
            <a:ext cx="85725" cy="85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4" name="Elipse 13"/>
          <p:cNvSpPr>
            <a:spLocks/>
          </p:cNvSpPr>
          <p:nvPr/>
        </p:nvSpPr>
        <p:spPr bwMode="auto">
          <a:xfrm>
            <a:off x="2789238" y="5129220"/>
            <a:ext cx="85725" cy="8572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5" name="Elipse 14"/>
          <p:cNvSpPr>
            <a:spLocks/>
          </p:cNvSpPr>
          <p:nvPr/>
        </p:nvSpPr>
        <p:spPr bwMode="auto">
          <a:xfrm>
            <a:off x="2303463" y="4714882"/>
            <a:ext cx="85725" cy="85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6" name="Elipse 15"/>
          <p:cNvSpPr>
            <a:spLocks/>
          </p:cNvSpPr>
          <p:nvPr/>
        </p:nvSpPr>
        <p:spPr bwMode="auto">
          <a:xfrm>
            <a:off x="2732088" y="5557845"/>
            <a:ext cx="85725" cy="85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7" name="Elipse 16"/>
          <p:cNvSpPr>
            <a:spLocks/>
          </p:cNvSpPr>
          <p:nvPr/>
        </p:nvSpPr>
        <p:spPr bwMode="auto">
          <a:xfrm>
            <a:off x="3303588" y="4786320"/>
            <a:ext cx="85725" cy="857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8" name="Elipse 17"/>
          <p:cNvSpPr>
            <a:spLocks/>
          </p:cNvSpPr>
          <p:nvPr/>
        </p:nvSpPr>
        <p:spPr bwMode="auto">
          <a:xfrm>
            <a:off x="3517900" y="5715007"/>
            <a:ext cx="85725" cy="85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sp>
        <p:nvSpPr>
          <p:cNvPr id="19" name="Elipse 18"/>
          <p:cNvSpPr>
            <a:spLocks/>
          </p:cNvSpPr>
          <p:nvPr/>
        </p:nvSpPr>
        <p:spPr bwMode="auto">
          <a:xfrm>
            <a:off x="3646488" y="5129220"/>
            <a:ext cx="85725" cy="857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grpSp>
        <p:nvGrpSpPr>
          <p:cNvPr id="20" name="Grupo 27"/>
          <p:cNvGrpSpPr>
            <a:grpSpLocks/>
          </p:cNvGrpSpPr>
          <p:nvPr/>
        </p:nvGrpSpPr>
        <p:grpSpPr bwMode="auto">
          <a:xfrm>
            <a:off x="1357313" y="4429132"/>
            <a:ext cx="3017837" cy="2165350"/>
            <a:chOff x="2983356" y="4500570"/>
            <a:chExt cx="3017404" cy="2165165"/>
          </a:xfrm>
        </p:grpSpPr>
        <p:cxnSp>
          <p:nvCxnSpPr>
            <p:cNvPr id="21" name="Conector de seta reta 28"/>
            <p:cNvCxnSpPr>
              <a:cxnSpLocks noChangeShapeType="1"/>
            </p:cNvCxnSpPr>
            <p:nvPr/>
          </p:nvCxnSpPr>
          <p:spPr bwMode="auto">
            <a:xfrm rot="5400000" flipH="1" flipV="1">
              <a:off x="2393935" y="5464189"/>
              <a:ext cx="1785156" cy="7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" name="Conector de seta reta 29"/>
            <p:cNvCxnSpPr>
              <a:cxnSpLocks noChangeShapeType="1"/>
            </p:cNvCxnSpPr>
            <p:nvPr/>
          </p:nvCxnSpPr>
          <p:spPr bwMode="auto">
            <a:xfrm>
              <a:off x="3286116" y="6357958"/>
              <a:ext cx="257176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" name="CaixaDeTexto 30"/>
            <p:cNvSpPr txBox="1">
              <a:spLocks noChangeArrowheads="1"/>
            </p:cNvSpPr>
            <p:nvPr/>
          </p:nvSpPr>
          <p:spPr bwMode="auto">
            <a:xfrm>
              <a:off x="5643570" y="6357958"/>
              <a:ext cx="357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0" u="none">
                  <a:latin typeface="Verdana" pitchFamily="34" charset="0"/>
                </a:rPr>
                <a:t>f</a:t>
              </a:r>
              <a:r>
                <a:rPr lang="pt-BR" sz="1400" b="0" u="none" baseline="-25000">
                  <a:latin typeface="Verdana" pitchFamily="34" charset="0"/>
                </a:rPr>
                <a:t>1</a:t>
              </a:r>
            </a:p>
          </p:txBody>
        </p:sp>
        <p:sp>
          <p:nvSpPr>
            <p:cNvPr id="24" name="CaixaDeTexto 31"/>
            <p:cNvSpPr txBox="1">
              <a:spLocks noChangeArrowheads="1"/>
            </p:cNvSpPr>
            <p:nvPr/>
          </p:nvSpPr>
          <p:spPr bwMode="auto">
            <a:xfrm>
              <a:off x="2983356" y="4500570"/>
              <a:ext cx="357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0" u="none">
                  <a:latin typeface="Verdana" pitchFamily="34" charset="0"/>
                </a:rPr>
                <a:t>f</a:t>
              </a:r>
              <a:r>
                <a:rPr lang="pt-BR" sz="1400" b="0" u="none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25" name="Grupo 53"/>
          <p:cNvGrpSpPr>
            <a:grpSpLocks/>
          </p:cNvGrpSpPr>
          <p:nvPr/>
        </p:nvGrpSpPr>
        <p:grpSpPr bwMode="auto">
          <a:xfrm>
            <a:off x="5929312" y="4594232"/>
            <a:ext cx="2714654" cy="428625"/>
            <a:chOff x="5929322" y="4429132"/>
            <a:chExt cx="2713969" cy="428628"/>
          </a:xfrm>
        </p:grpSpPr>
        <p:sp>
          <p:nvSpPr>
            <p:cNvPr id="26" name="Fluxograma: Processo 45"/>
            <p:cNvSpPr>
              <a:spLocks noChangeArrowheads="1"/>
            </p:cNvSpPr>
            <p:nvPr/>
          </p:nvSpPr>
          <p:spPr bwMode="auto">
            <a:xfrm>
              <a:off x="5929322" y="4429132"/>
              <a:ext cx="1714512" cy="428628"/>
            </a:xfrm>
            <a:prstGeom prst="flowChartProcess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7715273" y="4469164"/>
              <a:ext cx="928018" cy="35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i="1" u="none" dirty="0" smtClean="0">
                  <a:solidFill>
                    <a:schemeClr val="accent1"/>
                  </a:solidFill>
                  <a:latin typeface="Verdana" pitchFamily="34" charset="0"/>
                </a:rPr>
                <a:t>Classe</a:t>
              </a:r>
              <a:r>
                <a:rPr lang="pt-BR" sz="1400" b="0" u="none" dirty="0" smtClean="0">
                  <a:solidFill>
                    <a:schemeClr val="accent1"/>
                  </a:solidFill>
                  <a:latin typeface="Verdana" pitchFamily="34" charset="0"/>
                </a:rPr>
                <a:t> </a:t>
              </a:r>
              <a:r>
                <a:rPr lang="pt-BR" sz="1400" b="0" u="none" dirty="0">
                  <a:solidFill>
                    <a:schemeClr val="accent1"/>
                  </a:solidFill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28" name="Grupo 54"/>
          <p:cNvGrpSpPr>
            <a:grpSpLocks/>
          </p:cNvGrpSpPr>
          <p:nvPr/>
        </p:nvGrpSpPr>
        <p:grpSpPr bwMode="auto">
          <a:xfrm>
            <a:off x="5929312" y="5022857"/>
            <a:ext cx="2714654" cy="428625"/>
            <a:chOff x="5929322" y="4857760"/>
            <a:chExt cx="2713969" cy="428628"/>
          </a:xfrm>
        </p:grpSpPr>
        <p:sp>
          <p:nvSpPr>
            <p:cNvPr id="29" name="Fluxograma: Processo 46"/>
            <p:cNvSpPr>
              <a:spLocks noChangeArrowheads="1"/>
            </p:cNvSpPr>
            <p:nvPr/>
          </p:nvSpPr>
          <p:spPr bwMode="auto">
            <a:xfrm>
              <a:off x="5929322" y="4857760"/>
              <a:ext cx="1714512" cy="428628"/>
            </a:xfrm>
            <a:prstGeom prst="flowChartProcess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7715273" y="4897792"/>
              <a:ext cx="928018" cy="35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i="1" u="none" dirty="0" smtClean="0">
                  <a:solidFill>
                    <a:srgbClr val="FF0000"/>
                  </a:solidFill>
                  <a:latin typeface="Verdana" pitchFamily="34" charset="0"/>
                </a:rPr>
                <a:t>Classe</a:t>
              </a:r>
              <a:r>
                <a:rPr lang="pt-BR" sz="1400" b="0" u="none" dirty="0" smtClean="0">
                  <a:solidFill>
                    <a:srgbClr val="FF0000"/>
                  </a:solidFill>
                  <a:latin typeface="Verdana" pitchFamily="34" charset="0"/>
                </a:rPr>
                <a:t> </a:t>
              </a:r>
              <a:r>
                <a:rPr lang="pt-BR" sz="1400" b="0" u="none" dirty="0">
                  <a:solidFill>
                    <a:srgbClr val="FF0000"/>
                  </a:solidFill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31" name="Grupo 55"/>
          <p:cNvGrpSpPr>
            <a:grpSpLocks/>
          </p:cNvGrpSpPr>
          <p:nvPr/>
        </p:nvGrpSpPr>
        <p:grpSpPr bwMode="auto">
          <a:xfrm>
            <a:off x="5929312" y="5451482"/>
            <a:ext cx="2786092" cy="428625"/>
            <a:chOff x="5929322" y="5286388"/>
            <a:chExt cx="2785389" cy="428628"/>
          </a:xfrm>
        </p:grpSpPr>
        <p:sp>
          <p:nvSpPr>
            <p:cNvPr id="32" name="Fluxograma: Processo 47"/>
            <p:cNvSpPr>
              <a:spLocks noChangeArrowheads="1"/>
            </p:cNvSpPr>
            <p:nvPr/>
          </p:nvSpPr>
          <p:spPr bwMode="auto">
            <a:xfrm>
              <a:off x="5929322" y="5286388"/>
              <a:ext cx="1714512" cy="428628"/>
            </a:xfrm>
            <a:prstGeom prst="flowChartProcess">
              <a:avLst/>
            </a:prstGeom>
            <a:noFill/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7715273" y="5320096"/>
              <a:ext cx="999438" cy="35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i="1" u="none" dirty="0" smtClean="0">
                  <a:solidFill>
                    <a:srgbClr val="7030A0"/>
                  </a:solidFill>
                  <a:latin typeface="Verdana" pitchFamily="34" charset="0"/>
                </a:rPr>
                <a:t>Classe</a:t>
              </a:r>
              <a:r>
                <a:rPr lang="pt-BR" sz="1400" b="0" u="none" dirty="0" smtClean="0">
                  <a:solidFill>
                    <a:srgbClr val="7030A0"/>
                  </a:solidFill>
                  <a:latin typeface="Verdana" pitchFamily="34" charset="0"/>
                </a:rPr>
                <a:t> </a:t>
              </a:r>
              <a:r>
                <a:rPr lang="pt-BR" sz="1400" b="0" u="none" dirty="0">
                  <a:solidFill>
                    <a:srgbClr val="7030A0"/>
                  </a:solidFill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34" name="Grupo 56"/>
          <p:cNvGrpSpPr>
            <a:grpSpLocks/>
          </p:cNvGrpSpPr>
          <p:nvPr/>
        </p:nvGrpSpPr>
        <p:grpSpPr bwMode="auto">
          <a:xfrm>
            <a:off x="5929312" y="5880107"/>
            <a:ext cx="2786092" cy="428625"/>
            <a:chOff x="5929322" y="5715016"/>
            <a:chExt cx="2785389" cy="428628"/>
          </a:xfrm>
        </p:grpSpPr>
        <p:sp>
          <p:nvSpPr>
            <p:cNvPr id="35" name="Fluxograma: Processo 48"/>
            <p:cNvSpPr>
              <a:spLocks noChangeArrowheads="1"/>
            </p:cNvSpPr>
            <p:nvPr/>
          </p:nvSpPr>
          <p:spPr bwMode="auto">
            <a:xfrm>
              <a:off x="5929322" y="5715016"/>
              <a:ext cx="1714512" cy="428628"/>
            </a:xfrm>
            <a:prstGeom prst="flowChartProcess">
              <a:avLst/>
            </a:prstGeom>
            <a:noFill/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7715273" y="5748724"/>
              <a:ext cx="999438" cy="35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20000"/>
                </a:lnSpc>
                <a:spcBef>
                  <a:spcPct val="20000"/>
                </a:spcBef>
              </a:pPr>
              <a:r>
                <a:rPr lang="pt-BR" sz="1400" b="0" i="1" u="none" dirty="0" smtClean="0">
                  <a:solidFill>
                    <a:srgbClr val="00B0F0"/>
                  </a:solidFill>
                  <a:latin typeface="Verdana" pitchFamily="34" charset="0"/>
                </a:rPr>
                <a:t>Classe</a:t>
              </a:r>
              <a:r>
                <a:rPr lang="pt-BR" sz="1400" b="0" u="none" dirty="0" smtClean="0">
                  <a:solidFill>
                    <a:srgbClr val="00B0F0"/>
                  </a:solidFill>
                  <a:latin typeface="Verdana" pitchFamily="34" charset="0"/>
                </a:rPr>
                <a:t> </a:t>
              </a:r>
              <a:r>
                <a:rPr lang="pt-BR" sz="1400" b="0" u="none" dirty="0">
                  <a:solidFill>
                    <a:srgbClr val="00B0F0"/>
                  </a:solidFill>
                  <a:latin typeface="Verdana" pitchFamily="34" charset="0"/>
                </a:rPr>
                <a:t>4</a:t>
              </a:r>
            </a:p>
          </p:txBody>
        </p:sp>
      </p:grpSp>
      <p:sp>
        <p:nvSpPr>
          <p:cNvPr id="3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5573 -0.02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6371 -0.09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47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46545 -0.114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-57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8768 -0.176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8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48959 -0.192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1666 0.07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36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4063 -0.051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-26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41771 -0.074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5018 0.074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3334 0.1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94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27761 0.137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192882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 smtClean="0"/>
              <a:t>A medida de </a:t>
            </a:r>
            <a:r>
              <a:rPr lang="pt-BR" sz="1800" i="1" dirty="0" err="1" smtClean="0"/>
              <a:t>crowding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distance</a:t>
            </a:r>
            <a:r>
              <a:rPr lang="pt-BR" sz="1800" i="1" dirty="0" smtClean="0"/>
              <a:t> </a:t>
            </a:r>
            <a:r>
              <a:rPr lang="pt-BR" sz="1800" dirty="0" smtClean="0"/>
              <a:t>busca estimar a vizinhança de cada indivíduo no espaço de objetivos do </a:t>
            </a:r>
            <a:r>
              <a:rPr lang="pt-BR" sz="1800" dirty="0" smtClean="0"/>
              <a:t>problema.</a:t>
            </a:r>
            <a:endParaRPr lang="pt-BR" sz="1800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 smtClean="0"/>
              <a:t>Corresponde ao volume do hipercubo formado pelas soluções imediatamente anteriores e posteriores para cada objetivo.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NSGA-II: </a:t>
            </a:r>
            <a:r>
              <a:rPr lang="en-US" sz="2000" dirty="0" err="1" smtClean="0">
                <a:solidFill>
                  <a:schemeClr val="tx1"/>
                </a:solidFill>
              </a:rPr>
              <a:t>Diversidade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</a:t>
            </a:r>
            <a:r>
              <a:rPr lang="en-US" sz="2000" dirty="0" smtClean="0">
                <a:solidFill>
                  <a:schemeClr val="tx1"/>
                </a:solidFill>
              </a:rPr>
              <a:t> Crowding-Distance</a:t>
            </a: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456490" y="5929330"/>
            <a:ext cx="822960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b="1" dirty="0" smtClean="0">
                <a:solidFill>
                  <a:srgbClr val="0070C0"/>
                </a:solidFill>
              </a:rPr>
              <a:t>Métrica Custosa:</a:t>
            </a:r>
            <a:r>
              <a:rPr lang="pt-BR" dirty="0" smtClean="0"/>
              <a:t> exige a ordenação dos indivíduos </a:t>
            </a:r>
            <a:r>
              <a:rPr lang="pt-BR" dirty="0"/>
              <a:t>para cada </a:t>
            </a:r>
            <a:r>
              <a:rPr lang="pt-BR" dirty="0" smtClean="0"/>
              <a:t>objetivo.</a:t>
            </a:r>
          </a:p>
        </p:txBody>
      </p:sp>
      <p:pic>
        <p:nvPicPr>
          <p:cNvPr id="38" name="Imagem 7" descr="crowdingNSGA.jpg"/>
          <p:cNvPicPr>
            <a:picLocks noChangeAspect="1"/>
          </p:cNvPicPr>
          <p:nvPr/>
        </p:nvPicPr>
        <p:blipFill rotWithShape="1">
          <a:blip r:embed="rId3" cstate="print"/>
          <a:srcRect t="3953"/>
          <a:stretch/>
        </p:blipFill>
        <p:spPr bwMode="auto">
          <a:xfrm>
            <a:off x="3357563" y="3501008"/>
            <a:ext cx="2857500" cy="24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 – NSGA-II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3548" y="4357694"/>
            <a:ext cx="8229600" cy="2000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endParaRPr lang="pt-BR" sz="2000" dirty="0" smtClean="0"/>
          </a:p>
        </p:txBody>
      </p:sp>
      <p:sp>
        <p:nvSpPr>
          <p:cNvPr id="10" name="Fluxograma: Terminação 9"/>
          <p:cNvSpPr/>
          <p:nvPr/>
        </p:nvSpPr>
        <p:spPr bwMode="auto">
          <a:xfrm>
            <a:off x="2197538" y="1357313"/>
            <a:ext cx="928687" cy="214312"/>
          </a:xfrm>
          <a:prstGeom prst="flowChartTerminator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Início</a:t>
            </a:r>
          </a:p>
        </p:txBody>
      </p:sp>
      <p:sp>
        <p:nvSpPr>
          <p:cNvPr id="11" name="Fluxograma: Processo 10"/>
          <p:cNvSpPr/>
          <p:nvPr/>
        </p:nvSpPr>
        <p:spPr bwMode="auto">
          <a:xfrm>
            <a:off x="1446243" y="4643438"/>
            <a:ext cx="2428875" cy="642937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0" u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Aplicar </a:t>
            </a:r>
            <a:r>
              <a:rPr lang="pt-BR" sz="1300" b="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t-BR" sz="1300" b="0" i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ranking</a:t>
            </a:r>
            <a:r>
              <a:rPr lang="pt-BR" sz="1300" b="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por não dominância à união dos pais e filhos gerados</a:t>
            </a:r>
            <a:endParaRPr lang="pt-BR" sz="1300" u="non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upo 93"/>
          <p:cNvGrpSpPr>
            <a:grpSpLocks/>
          </p:cNvGrpSpPr>
          <p:nvPr/>
        </p:nvGrpSpPr>
        <p:grpSpPr bwMode="auto">
          <a:xfrm>
            <a:off x="1462118" y="1571626"/>
            <a:ext cx="2397125" cy="857249"/>
            <a:chOff x="1659371" y="1572407"/>
            <a:chExt cx="2396234" cy="856461"/>
          </a:xfrm>
          <a:solidFill>
            <a:srgbClr val="FFC000"/>
          </a:solidFill>
        </p:grpSpPr>
        <p:sp>
          <p:nvSpPr>
            <p:cNvPr id="13" name="Fluxograma: Processo 12"/>
            <p:cNvSpPr/>
            <p:nvPr/>
          </p:nvSpPr>
          <p:spPr bwMode="auto">
            <a:xfrm>
              <a:off x="1659371" y="1786522"/>
              <a:ext cx="2396234" cy="642346"/>
            </a:xfrm>
            <a:prstGeom prst="flowChartProcess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aleatoriamente uma população inicial com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indivíduos</a:t>
              </a:r>
            </a:p>
          </p:txBody>
        </p:sp>
        <p:cxnSp>
          <p:nvCxnSpPr>
            <p:cNvPr id="14" name="Conector de seta reta 24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5400000">
              <a:off x="2751032" y="1678864"/>
              <a:ext cx="214116" cy="1201"/>
            </a:xfrm>
            <a:prstGeom prst="straightConnector1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15" name="Grupo 94"/>
          <p:cNvGrpSpPr>
            <a:grpSpLocks/>
          </p:cNvGrpSpPr>
          <p:nvPr/>
        </p:nvGrpSpPr>
        <p:grpSpPr bwMode="auto">
          <a:xfrm>
            <a:off x="1511052" y="2428876"/>
            <a:ext cx="2286000" cy="1000124"/>
            <a:chOff x="1707851" y="2429663"/>
            <a:chExt cx="2286016" cy="999337"/>
          </a:xfrm>
          <a:solidFill>
            <a:srgbClr val="FFC000"/>
          </a:solidFill>
        </p:grpSpPr>
        <p:sp>
          <p:nvSpPr>
            <p:cNvPr id="16" name="Fluxograma: Decisão 15"/>
            <p:cNvSpPr/>
            <p:nvPr/>
          </p:nvSpPr>
          <p:spPr bwMode="auto">
            <a:xfrm>
              <a:off x="1707851" y="2715187"/>
              <a:ext cx="2286016" cy="713813"/>
            </a:xfrm>
            <a:prstGeom prst="flowChartDecision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Condição de parada?</a:t>
              </a:r>
            </a:p>
          </p:txBody>
        </p:sp>
        <p:cxnSp>
          <p:nvCxnSpPr>
            <p:cNvPr id="17" name="Conector de seta reta 30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2711411" y="2569111"/>
              <a:ext cx="285525" cy="6629"/>
            </a:xfrm>
            <a:prstGeom prst="straightConnector1">
              <a:avLst/>
            </a:prstGeom>
            <a:grp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18" name="Conector de seta reta 17"/>
          <p:cNvCxnSpPr>
            <a:cxnSpLocks noChangeShapeType="1"/>
            <a:endCxn id="11" idx="0"/>
          </p:cNvCxnSpPr>
          <p:nvPr/>
        </p:nvCxnSpPr>
        <p:spPr bwMode="auto">
          <a:xfrm rot="5400000">
            <a:off x="2517012" y="4501356"/>
            <a:ext cx="28575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9" name="Grupo 96"/>
          <p:cNvGrpSpPr>
            <a:grpSpLocks/>
          </p:cNvGrpSpPr>
          <p:nvPr/>
        </p:nvGrpSpPr>
        <p:grpSpPr bwMode="auto">
          <a:xfrm>
            <a:off x="2134991" y="5286375"/>
            <a:ext cx="1071563" cy="642938"/>
            <a:chOff x="2332589" y="5285592"/>
            <a:chExt cx="1071570" cy="643738"/>
          </a:xfrm>
        </p:grpSpPr>
        <p:sp>
          <p:nvSpPr>
            <p:cNvPr id="20" name="Fluxograma: Processo 19"/>
            <p:cNvSpPr/>
            <p:nvPr/>
          </p:nvSpPr>
          <p:spPr bwMode="auto">
            <a:xfrm>
              <a:off x="2332589" y="5643224"/>
              <a:ext cx="1071570" cy="286106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= 1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1" name="Conector de seta reta 36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84512" y="5459362"/>
              <a:ext cx="357632" cy="1009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22" name="Grupo 97"/>
          <p:cNvGrpSpPr>
            <a:grpSpLocks/>
          </p:cNvGrpSpPr>
          <p:nvPr/>
        </p:nvGrpSpPr>
        <p:grpSpPr bwMode="auto">
          <a:xfrm>
            <a:off x="3206554" y="4857750"/>
            <a:ext cx="5169126" cy="1857375"/>
            <a:chOff x="3404157" y="4857760"/>
            <a:chExt cx="5168371" cy="1857388"/>
          </a:xfrm>
        </p:grpSpPr>
        <p:sp>
          <p:nvSpPr>
            <p:cNvPr id="23" name="Fluxograma: Conector 22"/>
            <p:cNvSpPr/>
            <p:nvPr/>
          </p:nvSpPr>
          <p:spPr bwMode="auto">
            <a:xfrm>
              <a:off x="4607533" y="5697554"/>
              <a:ext cx="179362" cy="177801"/>
            </a:xfrm>
            <a:prstGeom prst="flowChartConnec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400" b="0" u="non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Fluxograma: Decisão 23"/>
            <p:cNvSpPr/>
            <p:nvPr/>
          </p:nvSpPr>
          <p:spPr bwMode="auto">
            <a:xfrm>
              <a:off x="5001175" y="4857760"/>
              <a:ext cx="3571353" cy="1857388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 número de indivíduos no </a:t>
              </a:r>
              <a:r>
                <a:rPr lang="pt-BR" sz="1300" b="0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rank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é maior que o número de indivíduos a serem inseridos na população?</a:t>
              </a:r>
            </a:p>
          </p:txBody>
        </p:sp>
        <p:cxnSp>
          <p:nvCxnSpPr>
            <p:cNvPr id="25" name="Conector de seta reta 51"/>
            <p:cNvCxnSpPr>
              <a:cxnSpLocks noChangeShapeType="1"/>
              <a:stCxn id="20" idx="3"/>
              <a:endCxn id="23" idx="2"/>
            </p:cNvCxnSpPr>
            <p:nvPr/>
          </p:nvCxnSpPr>
          <p:spPr bwMode="auto">
            <a:xfrm>
              <a:off x="3404157" y="5786455"/>
              <a:ext cx="1203376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Conector de seta reta 60"/>
            <p:cNvCxnSpPr>
              <a:cxnSpLocks noChangeShapeType="1"/>
              <a:stCxn id="23" idx="6"/>
              <a:endCxn id="24" idx="1"/>
            </p:cNvCxnSpPr>
            <p:nvPr/>
          </p:nvCxnSpPr>
          <p:spPr bwMode="auto">
            <a:xfrm flipV="1">
              <a:off x="4786314" y="5786454"/>
              <a:ext cx="214314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27" name="Group 51"/>
          <p:cNvGrpSpPr>
            <a:grpSpLocks/>
          </p:cNvGrpSpPr>
          <p:nvPr/>
        </p:nvGrpSpPr>
        <p:grpSpPr bwMode="auto">
          <a:xfrm>
            <a:off x="4484766" y="3429000"/>
            <a:ext cx="2913217" cy="2268538"/>
            <a:chOff x="2983" y="2160"/>
            <a:chExt cx="1720" cy="1429"/>
          </a:xfrm>
        </p:grpSpPr>
        <p:sp>
          <p:nvSpPr>
            <p:cNvPr id="28" name="Fluxograma: Processo 27"/>
            <p:cNvSpPr/>
            <p:nvPr/>
          </p:nvSpPr>
          <p:spPr bwMode="auto">
            <a:xfrm>
              <a:off x="3854" y="2160"/>
              <a:ext cx="849" cy="225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=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+ 1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9" name="Conector de seta reta 72"/>
            <p:cNvCxnSpPr>
              <a:cxnSpLocks noChangeShapeType="1"/>
              <a:stCxn id="42" idx="0"/>
              <a:endCxn id="28" idx="2"/>
            </p:cNvCxnSpPr>
            <p:nvPr/>
          </p:nvCxnSpPr>
          <p:spPr bwMode="auto">
            <a:xfrm rot="5400000" flipH="1" flipV="1">
              <a:off x="4208" y="2452"/>
              <a:ext cx="138" cy="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0" name="Conector angulado 77"/>
            <p:cNvCxnSpPr>
              <a:cxnSpLocks noChangeShapeType="1"/>
              <a:stCxn id="28" idx="1"/>
              <a:endCxn id="23" idx="0"/>
            </p:cNvCxnSpPr>
            <p:nvPr/>
          </p:nvCxnSpPr>
          <p:spPr bwMode="auto">
            <a:xfrm rot="10800000" flipV="1">
              <a:off x="2983" y="2273"/>
              <a:ext cx="871" cy="1316"/>
            </a:xfrm>
            <a:prstGeom prst="bentConnector2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31" name="Grupo 104"/>
          <p:cNvGrpSpPr>
            <a:grpSpLocks/>
          </p:cNvGrpSpPr>
          <p:nvPr/>
        </p:nvGrpSpPr>
        <p:grpSpPr bwMode="auto">
          <a:xfrm>
            <a:off x="374680" y="2805113"/>
            <a:ext cx="1285875" cy="360362"/>
            <a:chOff x="571472" y="2805697"/>
            <a:chExt cx="1285884" cy="359323"/>
          </a:xfrm>
        </p:grpSpPr>
        <p:sp>
          <p:nvSpPr>
            <p:cNvPr id="32" name="CaixaDeTexto 90"/>
            <p:cNvSpPr txBox="1">
              <a:spLocks noChangeArrowheads="1"/>
            </p:cNvSpPr>
            <p:nvPr/>
          </p:nvSpPr>
          <p:spPr bwMode="auto">
            <a:xfrm>
              <a:off x="1285852" y="2805697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  <p:sp>
          <p:nvSpPr>
            <p:cNvPr id="33" name="Fluxograma: Terminação 32"/>
            <p:cNvSpPr/>
            <p:nvPr/>
          </p:nvSpPr>
          <p:spPr bwMode="auto">
            <a:xfrm>
              <a:off x="571472" y="2978235"/>
              <a:ext cx="642943" cy="186785"/>
            </a:xfrm>
            <a:prstGeom prst="flowChartTermina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Fim</a:t>
              </a:r>
            </a:p>
          </p:txBody>
        </p:sp>
        <p:cxnSp>
          <p:nvCxnSpPr>
            <p:cNvPr id="34" name="Conector de seta reta 85"/>
            <p:cNvCxnSpPr>
              <a:cxnSpLocks noChangeShapeType="1"/>
              <a:stCxn id="16" idx="1"/>
              <a:endCxn id="33" idx="3"/>
            </p:cNvCxnSpPr>
            <p:nvPr/>
          </p:nvCxnSpPr>
          <p:spPr bwMode="auto">
            <a:xfrm rot="10800000">
              <a:off x="1214415" y="3071628"/>
              <a:ext cx="493437" cy="158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35" name="Grupo 95"/>
          <p:cNvGrpSpPr>
            <a:grpSpLocks/>
          </p:cNvGrpSpPr>
          <p:nvPr/>
        </p:nvGrpSpPr>
        <p:grpSpPr bwMode="auto">
          <a:xfrm>
            <a:off x="1624043" y="3429000"/>
            <a:ext cx="2071687" cy="928690"/>
            <a:chOff x="1821637" y="3428203"/>
            <a:chExt cx="2071702" cy="929491"/>
          </a:xfrm>
        </p:grpSpPr>
        <p:sp>
          <p:nvSpPr>
            <p:cNvPr id="36" name="Fluxograma: Processo 35"/>
            <p:cNvSpPr/>
            <p:nvPr/>
          </p:nvSpPr>
          <p:spPr bwMode="auto">
            <a:xfrm>
              <a:off x="1821637" y="3785701"/>
              <a:ext cx="2071702" cy="571993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Aplicar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seleção,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crossover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mutação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39" name="Conector de seta reta 25"/>
            <p:cNvCxnSpPr>
              <a:cxnSpLocks noChangeShapeType="1"/>
              <a:stCxn id="16" idx="2"/>
              <a:endCxn id="36" idx="0"/>
            </p:cNvCxnSpPr>
            <p:nvPr/>
          </p:nvCxnSpPr>
          <p:spPr bwMode="auto">
            <a:xfrm rot="16200000" flipH="1">
              <a:off x="2675821" y="3604034"/>
              <a:ext cx="357498" cy="583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0" name="CaixaDeTexto 88"/>
            <p:cNvSpPr txBox="1">
              <a:spLocks noChangeArrowheads="1"/>
            </p:cNvSpPr>
            <p:nvPr/>
          </p:nvSpPr>
          <p:spPr bwMode="auto">
            <a:xfrm>
              <a:off x="2786050" y="3439886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</p:grpSp>
      <p:grpSp>
        <p:nvGrpSpPr>
          <p:cNvPr id="41" name="Group 50"/>
          <p:cNvGrpSpPr>
            <a:grpSpLocks/>
          </p:cNvGrpSpPr>
          <p:nvPr/>
        </p:nvGrpSpPr>
        <p:grpSpPr bwMode="auto">
          <a:xfrm>
            <a:off x="5375307" y="4005263"/>
            <a:ext cx="2428875" cy="922337"/>
            <a:chOff x="3510" y="2523"/>
            <a:chExt cx="1530" cy="581"/>
          </a:xfrm>
        </p:grpSpPr>
        <p:sp>
          <p:nvSpPr>
            <p:cNvPr id="42" name="Fluxograma: Processo 41"/>
            <p:cNvSpPr/>
            <p:nvPr/>
          </p:nvSpPr>
          <p:spPr bwMode="auto">
            <a:xfrm>
              <a:off x="3510" y="2523"/>
              <a:ext cx="1530" cy="360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Inserir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os indivíduos do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rank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na nova população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3" name="Conector de seta reta 63"/>
            <p:cNvCxnSpPr>
              <a:cxnSpLocks noChangeShapeType="1"/>
              <a:stCxn id="24" idx="0"/>
              <a:endCxn id="42" idx="2"/>
            </p:cNvCxnSpPr>
            <p:nvPr/>
          </p:nvCxnSpPr>
          <p:spPr bwMode="auto">
            <a:xfrm rot="16200000" flipV="1">
              <a:off x="4186" y="2971"/>
              <a:ext cx="177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4" name="CaixaDeTexto 91"/>
            <p:cNvSpPr txBox="1">
              <a:spLocks noChangeArrowheads="1"/>
            </p:cNvSpPr>
            <p:nvPr/>
          </p:nvSpPr>
          <p:spPr bwMode="auto">
            <a:xfrm>
              <a:off x="4286" y="2931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5297518" y="2641600"/>
            <a:ext cx="3560762" cy="3403600"/>
            <a:chOff x="3461" y="1664"/>
            <a:chExt cx="2243" cy="2144"/>
          </a:xfrm>
        </p:grpSpPr>
        <p:cxnSp>
          <p:nvCxnSpPr>
            <p:cNvPr id="46" name="Conector angulado 76"/>
            <p:cNvCxnSpPr>
              <a:cxnSpLocks noChangeShapeType="1"/>
              <a:stCxn id="24" idx="3"/>
              <a:endCxn id="48" idx="3"/>
            </p:cNvCxnSpPr>
            <p:nvPr/>
          </p:nvCxnSpPr>
          <p:spPr bwMode="auto">
            <a:xfrm flipH="1" flipV="1">
              <a:off x="5081" y="1822"/>
              <a:ext cx="344" cy="1823"/>
            </a:xfrm>
            <a:prstGeom prst="bentConnector3">
              <a:avLst>
                <a:gd name="adj1" fmla="val -41893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7" name="CaixaDeTexto 89"/>
            <p:cNvSpPr txBox="1">
              <a:spLocks noChangeArrowheads="1"/>
            </p:cNvSpPr>
            <p:nvPr/>
          </p:nvSpPr>
          <p:spPr bwMode="auto">
            <a:xfrm>
              <a:off x="5344" y="3635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  <p:sp>
          <p:nvSpPr>
            <p:cNvPr id="48" name="Fluxograma: Processo 47"/>
            <p:cNvSpPr/>
            <p:nvPr/>
          </p:nvSpPr>
          <p:spPr bwMode="auto">
            <a:xfrm>
              <a:off x="3461" y="1664"/>
              <a:ext cx="1620" cy="315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Calcular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crowding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distance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dos indivíduos no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rank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9" name="Group 52"/>
          <p:cNvGrpSpPr>
            <a:grpSpLocks/>
          </p:cNvGrpSpPr>
          <p:nvPr/>
        </p:nvGrpSpPr>
        <p:grpSpPr bwMode="auto">
          <a:xfrm>
            <a:off x="3797330" y="1341438"/>
            <a:ext cx="4414839" cy="1730376"/>
            <a:chOff x="2516" y="845"/>
            <a:chExt cx="2781" cy="1090"/>
          </a:xfrm>
        </p:grpSpPr>
        <p:cxnSp>
          <p:nvCxnSpPr>
            <p:cNvPr id="50" name="Conector angulado 77"/>
            <p:cNvCxnSpPr>
              <a:cxnSpLocks noChangeShapeType="1"/>
              <a:stCxn id="51" idx="1"/>
              <a:endCxn id="16" idx="3"/>
            </p:cNvCxnSpPr>
            <p:nvPr/>
          </p:nvCxnSpPr>
          <p:spPr bwMode="auto">
            <a:xfrm rot="10800000" flipV="1">
              <a:off x="2516" y="1115"/>
              <a:ext cx="728" cy="820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1" name="Fluxograma: Processo 50"/>
            <p:cNvSpPr/>
            <p:nvPr/>
          </p:nvSpPr>
          <p:spPr bwMode="auto">
            <a:xfrm>
              <a:off x="3244" y="845"/>
              <a:ext cx="2053" cy="540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Ordenar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os indivíduos no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rank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</a:t>
              </a: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inserir até o limite de capacidade da nova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população, selecionando aqueles de maior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crowding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distance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52" name="Conector de seta reta 68"/>
            <p:cNvCxnSpPr>
              <a:cxnSpLocks noChangeShapeType="1"/>
              <a:stCxn id="48" idx="0"/>
              <a:endCxn id="51" idx="2"/>
            </p:cNvCxnSpPr>
            <p:nvPr/>
          </p:nvCxnSpPr>
          <p:spPr bwMode="auto">
            <a:xfrm rot="16200000" flipV="1">
              <a:off x="4131" y="1524"/>
              <a:ext cx="279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5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329642" cy="85725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2000" dirty="0" smtClean="0"/>
              <a:t>Problemas com restrições são tratados com uma simples modificação na definição de dominância: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NSGA-II: </a:t>
            </a:r>
            <a:r>
              <a:rPr lang="en-US" sz="2000" dirty="0" err="1" smtClean="0">
                <a:solidFill>
                  <a:schemeClr val="tx1"/>
                </a:solidFill>
              </a:rPr>
              <a:t>Tratamento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Restrições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456490" y="4437112"/>
            <a:ext cx="8330352" cy="18573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2000" dirty="0" smtClean="0"/>
              <a:t>Dadas duas soluções </a:t>
            </a:r>
            <a:r>
              <a:rPr lang="pt-BR" sz="2000" b="1" dirty="0" smtClean="0"/>
              <a:t>u</a:t>
            </a:r>
            <a:r>
              <a:rPr lang="pt-BR" sz="2000" dirty="0" smtClean="0"/>
              <a:t> e </a:t>
            </a:r>
            <a:r>
              <a:rPr lang="pt-BR" sz="2000" b="1" dirty="0" smtClean="0"/>
              <a:t>v</a:t>
            </a:r>
            <a:r>
              <a:rPr lang="pt-BR" sz="2000" dirty="0" smtClean="0"/>
              <a:t>, diz-se que </a:t>
            </a:r>
            <a:r>
              <a:rPr lang="pt-BR" sz="2000" b="1" dirty="0" smtClean="0"/>
              <a:t>u</a:t>
            </a:r>
            <a:r>
              <a:rPr lang="pt-BR" sz="2000" dirty="0" smtClean="0"/>
              <a:t> domina </a:t>
            </a:r>
            <a:r>
              <a:rPr lang="pt-BR" sz="2000" b="1" dirty="0" smtClean="0"/>
              <a:t>v</a:t>
            </a:r>
            <a:r>
              <a:rPr lang="pt-BR" sz="2000" dirty="0" smtClean="0"/>
              <a:t> com restrições se:</a:t>
            </a:r>
          </a:p>
          <a:p>
            <a:pPr marL="731520" lvl="1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1700" b="1" dirty="0" smtClean="0">
                <a:solidFill>
                  <a:schemeClr val="tx2"/>
                </a:solidFill>
              </a:rPr>
              <a:t>u</a:t>
            </a:r>
            <a:r>
              <a:rPr lang="pt-BR" sz="1700" dirty="0" smtClean="0">
                <a:solidFill>
                  <a:schemeClr val="tx2"/>
                </a:solidFill>
              </a:rPr>
              <a:t> é factível e </a:t>
            </a:r>
            <a:r>
              <a:rPr lang="pt-BR" sz="1700" b="1" dirty="0" smtClean="0">
                <a:solidFill>
                  <a:schemeClr val="tx2"/>
                </a:solidFill>
              </a:rPr>
              <a:t>v</a:t>
            </a:r>
            <a:r>
              <a:rPr lang="pt-BR" sz="1700" dirty="0" smtClean="0">
                <a:solidFill>
                  <a:schemeClr val="tx2"/>
                </a:solidFill>
              </a:rPr>
              <a:t> não é factível;</a:t>
            </a:r>
          </a:p>
          <a:p>
            <a:pPr marL="731520" lvl="1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1700" dirty="0" smtClean="0">
                <a:solidFill>
                  <a:schemeClr val="tx2"/>
                </a:solidFill>
              </a:rPr>
              <a:t>Ambas as soluções são infactíveis, mas </a:t>
            </a:r>
            <a:r>
              <a:rPr lang="pt-BR" sz="1700" b="1" dirty="0" smtClean="0">
                <a:solidFill>
                  <a:schemeClr val="tx2"/>
                </a:solidFill>
              </a:rPr>
              <a:t>u</a:t>
            </a:r>
            <a:r>
              <a:rPr lang="pt-BR" sz="1700" dirty="0" smtClean="0">
                <a:solidFill>
                  <a:schemeClr val="tx2"/>
                </a:solidFill>
              </a:rPr>
              <a:t> viola menos as restrições que </a:t>
            </a:r>
            <a:r>
              <a:rPr lang="pt-BR" sz="1700" b="1" dirty="0" smtClean="0">
                <a:solidFill>
                  <a:schemeClr val="tx2"/>
                </a:solidFill>
              </a:rPr>
              <a:t>v</a:t>
            </a:r>
            <a:r>
              <a:rPr lang="pt-BR" sz="1700" dirty="0" smtClean="0">
                <a:solidFill>
                  <a:schemeClr val="tx2"/>
                </a:solidFill>
              </a:rPr>
              <a:t>;</a:t>
            </a:r>
          </a:p>
          <a:p>
            <a:pPr marL="731520" lvl="1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pt-BR" sz="1700" dirty="0" smtClean="0">
                <a:solidFill>
                  <a:schemeClr val="tx2"/>
                </a:solidFill>
              </a:rPr>
              <a:t>Ambas as soluções são factíveis e </a:t>
            </a:r>
            <a:r>
              <a:rPr lang="pt-BR" sz="1700" b="1" dirty="0" smtClean="0">
                <a:solidFill>
                  <a:schemeClr val="tx2"/>
                </a:solidFill>
              </a:rPr>
              <a:t>u</a:t>
            </a:r>
            <a:r>
              <a:rPr lang="pt-BR" sz="1700" dirty="0" smtClean="0">
                <a:solidFill>
                  <a:schemeClr val="tx2"/>
                </a:solidFill>
              </a:rPr>
              <a:t> domina </a:t>
            </a:r>
            <a:r>
              <a:rPr lang="pt-BR" sz="1700" b="1" dirty="0" smtClean="0">
                <a:solidFill>
                  <a:schemeClr val="tx2"/>
                </a:solidFill>
              </a:rPr>
              <a:t>v</a:t>
            </a:r>
            <a:r>
              <a:rPr lang="pt-BR" sz="1700" dirty="0" smtClean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089530" y="2780928"/>
            <a:ext cx="4964941" cy="1357321"/>
            <a:chOff x="1285852" y="4143381"/>
            <a:chExt cx="4964941" cy="1357321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1285852" y="4929201"/>
              <a:ext cx="4964941" cy="57150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Dominância Restrita</a:t>
              </a:r>
            </a:p>
          </p:txBody>
        </p:sp>
        <p:sp>
          <p:nvSpPr>
            <p:cNvPr id="14" name="Seta para baixo 18"/>
            <p:cNvSpPr>
              <a:spLocks noChangeArrowheads="1"/>
            </p:cNvSpPr>
            <p:nvPr/>
          </p:nvSpPr>
          <p:spPr bwMode="auto">
            <a:xfrm>
              <a:off x="3375413" y="4143381"/>
              <a:ext cx="785818" cy="57150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0" u="none"/>
            </a:p>
          </p:txBody>
        </p:sp>
      </p:grp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14490"/>
            <a:ext cx="8229600" cy="3214710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Evolução do algoritmo SPEA, proposto por </a:t>
            </a:r>
            <a:r>
              <a:rPr lang="pt-BR" sz="2000" dirty="0" err="1" smtClean="0"/>
              <a:t>Zitzler</a:t>
            </a:r>
            <a:r>
              <a:rPr lang="pt-BR" sz="2000" dirty="0" smtClean="0"/>
              <a:t> &amp; </a:t>
            </a:r>
            <a:r>
              <a:rPr lang="pt-BR" sz="2000" dirty="0" err="1" smtClean="0"/>
              <a:t>Thiele</a:t>
            </a:r>
            <a:r>
              <a:rPr lang="pt-BR" sz="2000" dirty="0" smtClean="0"/>
              <a:t> em 1999;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 smtClean="0"/>
              <a:t>Utiliza mecanismo de </a:t>
            </a:r>
            <a:r>
              <a:rPr lang="pt-BR" sz="1800" b="1" dirty="0" smtClean="0">
                <a:solidFill>
                  <a:srgbClr val="0070C0"/>
                </a:solidFill>
              </a:rPr>
              <a:t>atribuição de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fitness</a:t>
            </a:r>
            <a:r>
              <a:rPr lang="pt-BR" sz="1800" dirty="0" smtClean="0"/>
              <a:t> aos indivíduos;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 smtClean="0"/>
              <a:t>Mantém duas populações </a:t>
            </a:r>
            <a:r>
              <a:rPr lang="pt-BR" sz="1800" dirty="0" smtClean="0">
                <a:sym typeface="Wingdings" pitchFamily="2" charset="2"/>
              </a:rPr>
              <a:t></a:t>
            </a:r>
            <a:r>
              <a:rPr lang="pt-BR" sz="1800" dirty="0" smtClean="0"/>
              <a:t> </a:t>
            </a:r>
            <a:r>
              <a:rPr lang="pt-BR" sz="1800" b="1" dirty="0" smtClean="0">
                <a:solidFill>
                  <a:srgbClr val="0070C0"/>
                </a:solidFill>
              </a:rPr>
              <a:t>indivíduos na busca</a:t>
            </a:r>
            <a:r>
              <a:rPr lang="pt-BR" sz="1800" dirty="0" smtClean="0"/>
              <a:t> e </a:t>
            </a:r>
            <a:r>
              <a:rPr lang="pt-BR" sz="1800" b="1" dirty="0" smtClean="0">
                <a:solidFill>
                  <a:srgbClr val="0070C0"/>
                </a:solidFill>
              </a:rPr>
              <a:t>arquivo de soluções não-dominadas</a:t>
            </a:r>
            <a:r>
              <a:rPr lang="pt-BR" sz="1800" dirty="0" smtClean="0"/>
              <a:t>, ambas de tamanho fixo;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 smtClean="0"/>
              <a:t>Direciona a busca baseando-se na </a:t>
            </a:r>
            <a:r>
              <a:rPr lang="pt-BR" sz="1800" b="1" dirty="0" smtClean="0">
                <a:solidFill>
                  <a:srgbClr val="0070C0"/>
                </a:solidFill>
              </a:rPr>
              <a:t>densidade de soluções</a:t>
            </a:r>
            <a:r>
              <a:rPr lang="pt-BR" sz="1800" dirty="0" smtClean="0"/>
              <a:t> na vizinhança de cada indivíduo.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Strength Pareto Evolutionary Algorithm II: SPEA2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Zitzler</a:t>
            </a:r>
            <a:r>
              <a:rPr lang="en-US" sz="1600" dirty="0" smtClean="0">
                <a:solidFill>
                  <a:schemeClr val="tx1"/>
                </a:solidFill>
              </a:rPr>
              <a:t> et al. 2001)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 smtClean="0"/>
              <a:t>Zitzler</a:t>
            </a:r>
            <a:r>
              <a:rPr lang="en-US" sz="1200" dirty="0" smtClean="0"/>
              <a:t> E., </a:t>
            </a:r>
            <a:r>
              <a:rPr lang="en-US" sz="1200" dirty="0" err="1" smtClean="0"/>
              <a:t>Laumanns</a:t>
            </a:r>
            <a:r>
              <a:rPr lang="en-US" sz="1200" dirty="0" smtClean="0"/>
              <a:t> M., Thiele L.: </a:t>
            </a:r>
            <a:r>
              <a:rPr lang="en-US" sz="1200" i="1" dirty="0"/>
              <a:t>SPEA2: Improving the Strength Pareto Evolutionary Algorithm</a:t>
            </a:r>
            <a:r>
              <a:rPr lang="en-US" sz="1200" dirty="0"/>
              <a:t>. In K. </a:t>
            </a:r>
            <a:r>
              <a:rPr lang="en-US" sz="1200" dirty="0" err="1"/>
              <a:t>Giannakoglou</a:t>
            </a:r>
            <a:r>
              <a:rPr lang="en-US" sz="1200" dirty="0"/>
              <a:t> </a:t>
            </a:r>
            <a:r>
              <a:rPr lang="en-US" sz="1200" i="1" dirty="0"/>
              <a:t>et al</a:t>
            </a:r>
            <a:r>
              <a:rPr lang="en-US" sz="1200" dirty="0"/>
              <a:t>. (Eds.): EUROGEN 2001</a:t>
            </a:r>
            <a:r>
              <a:rPr lang="en-U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424"/>
          <p:cNvGrpSpPr>
            <a:grpSpLocks/>
          </p:cNvGrpSpPr>
          <p:nvPr/>
        </p:nvGrpSpPr>
        <p:grpSpPr bwMode="auto">
          <a:xfrm>
            <a:off x="2835471" y="3394060"/>
            <a:ext cx="3435124" cy="285750"/>
            <a:chOff x="3171139" y="3464719"/>
            <a:chExt cx="3433812" cy="285752"/>
          </a:xfrm>
        </p:grpSpPr>
        <p:sp>
          <p:nvSpPr>
            <p:cNvPr id="100" name="Fluxograma: Processo 99"/>
            <p:cNvSpPr/>
            <p:nvPr/>
          </p:nvSpPr>
          <p:spPr bwMode="auto">
            <a:xfrm>
              <a:off x="4643550" y="3464719"/>
              <a:ext cx="1071153" cy="285752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= t + 1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01" name="Conector de seta reta 407"/>
            <p:cNvCxnSpPr>
              <a:cxnSpLocks noChangeShapeType="1"/>
              <a:stCxn id="100" idx="1"/>
              <a:endCxn id="64" idx="3"/>
            </p:cNvCxnSpPr>
            <p:nvPr/>
          </p:nvCxnSpPr>
          <p:spPr bwMode="auto">
            <a:xfrm rot="10800000">
              <a:off x="3171139" y="3606801"/>
              <a:ext cx="1472411" cy="79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02" name="Conector de seta reta 410"/>
            <p:cNvCxnSpPr>
              <a:cxnSpLocks noChangeShapeType="1"/>
              <a:stCxn id="97" idx="1"/>
              <a:endCxn id="100" idx="3"/>
            </p:cNvCxnSpPr>
            <p:nvPr/>
          </p:nvCxnSpPr>
          <p:spPr bwMode="auto">
            <a:xfrm rot="10800000" flipV="1">
              <a:off x="5714704" y="3606799"/>
              <a:ext cx="890247" cy="79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6" name="Grupo 423"/>
          <p:cNvGrpSpPr>
            <a:grpSpLocks/>
          </p:cNvGrpSpPr>
          <p:nvPr/>
        </p:nvGrpSpPr>
        <p:grpSpPr bwMode="auto">
          <a:xfrm>
            <a:off x="6342032" y="3071795"/>
            <a:ext cx="2428875" cy="1214441"/>
            <a:chOff x="6676360" y="3143248"/>
            <a:chExt cx="2428860" cy="1214450"/>
          </a:xfrm>
        </p:grpSpPr>
        <p:sp>
          <p:nvSpPr>
            <p:cNvPr id="97" name="Fluxograma: Processo 96"/>
            <p:cNvSpPr/>
            <p:nvPr/>
          </p:nvSpPr>
          <p:spPr bwMode="auto">
            <a:xfrm>
              <a:off x="6676360" y="3143248"/>
              <a:ext cx="2428860" cy="928694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t+1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aplicando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Crossover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Mutação nos indivíduos selecionados no passo anterior</a:t>
              </a:r>
              <a:endParaRPr lang="pt-BR" sz="1300" i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8" name="Conector de seta reta 392"/>
            <p:cNvCxnSpPr>
              <a:cxnSpLocks noChangeShapeType="1"/>
              <a:stCxn id="94" idx="0"/>
              <a:endCxn id="97" idx="2"/>
            </p:cNvCxnSpPr>
            <p:nvPr/>
          </p:nvCxnSpPr>
          <p:spPr bwMode="auto">
            <a:xfrm rot="5400000" flipH="1" flipV="1">
              <a:off x="7743660" y="4210568"/>
              <a:ext cx="285755" cy="850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2" name="Grupo 422"/>
          <p:cNvGrpSpPr>
            <a:grpSpLocks/>
          </p:cNvGrpSpPr>
          <p:nvPr/>
        </p:nvGrpSpPr>
        <p:grpSpPr bwMode="auto">
          <a:xfrm>
            <a:off x="6512121" y="4286235"/>
            <a:ext cx="2071688" cy="1030287"/>
            <a:chOff x="6847130" y="4357694"/>
            <a:chExt cx="2071702" cy="1030159"/>
          </a:xfrm>
        </p:grpSpPr>
        <p:sp>
          <p:nvSpPr>
            <p:cNvPr id="93" name="CaixaDeTexto 28"/>
            <p:cNvSpPr txBox="1">
              <a:spLocks noChangeArrowheads="1"/>
            </p:cNvSpPr>
            <p:nvPr/>
          </p:nvSpPr>
          <p:spPr bwMode="auto">
            <a:xfrm>
              <a:off x="7848620" y="5110854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  <p:sp>
          <p:nvSpPr>
            <p:cNvPr id="94" name="Fluxograma: Processo 93"/>
            <p:cNvSpPr/>
            <p:nvPr/>
          </p:nvSpPr>
          <p:spPr bwMode="auto">
            <a:xfrm>
              <a:off x="6847130" y="4357694"/>
              <a:ext cx="2071702" cy="620635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Seleção por torneio com reposição, de indivíduos em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endParaRPr lang="pt-BR" sz="1300" u="none" baseline="-25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5" name="Conector de seta reta 388"/>
            <p:cNvCxnSpPr>
              <a:cxnSpLocks noChangeShapeType="1"/>
              <a:stCxn id="90" idx="0"/>
              <a:endCxn id="94" idx="2"/>
            </p:cNvCxnSpPr>
            <p:nvPr/>
          </p:nvCxnSpPr>
          <p:spPr bwMode="auto">
            <a:xfrm rot="16200000" flipV="1">
              <a:off x="7698742" y="5162569"/>
              <a:ext cx="379366" cy="10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53" name="Grupo 421"/>
          <p:cNvGrpSpPr>
            <a:grpSpLocks/>
          </p:cNvGrpSpPr>
          <p:nvPr/>
        </p:nvGrpSpPr>
        <p:grpSpPr bwMode="auto">
          <a:xfrm>
            <a:off x="7237382" y="5858654"/>
            <a:ext cx="857250" cy="542133"/>
            <a:chOff x="7572396" y="5929327"/>
            <a:chExt cx="857256" cy="543613"/>
          </a:xfrm>
        </p:grpSpPr>
        <p:sp>
          <p:nvSpPr>
            <p:cNvPr id="54" name="Fluxograma: Terminação 53"/>
            <p:cNvSpPr/>
            <p:nvPr/>
          </p:nvSpPr>
          <p:spPr bwMode="auto">
            <a:xfrm>
              <a:off x="7572396" y="6286695"/>
              <a:ext cx="642943" cy="186245"/>
            </a:xfrm>
            <a:prstGeom prst="flowChartTermina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Fim</a:t>
              </a:r>
            </a:p>
          </p:txBody>
        </p:sp>
        <p:cxnSp>
          <p:nvCxnSpPr>
            <p:cNvPr id="55" name="Conector de seta reta 39"/>
            <p:cNvCxnSpPr>
              <a:cxnSpLocks noChangeShapeType="1"/>
              <a:stCxn id="90" idx="2"/>
              <a:endCxn id="54" idx="0"/>
            </p:cNvCxnSpPr>
            <p:nvPr/>
          </p:nvCxnSpPr>
          <p:spPr bwMode="auto">
            <a:xfrm rot="5400000">
              <a:off x="7714786" y="6107615"/>
              <a:ext cx="358164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6" name="CaixaDeTexto 47"/>
            <p:cNvSpPr txBox="1">
              <a:spLocks noChangeArrowheads="1"/>
            </p:cNvSpPr>
            <p:nvPr/>
          </p:nvSpPr>
          <p:spPr bwMode="auto">
            <a:xfrm>
              <a:off x="7858148" y="5951102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</p:grpSp>
      <p:grpSp>
        <p:nvGrpSpPr>
          <p:cNvPr id="84" name="Grupo 420"/>
          <p:cNvGrpSpPr>
            <a:grpSpLocks/>
          </p:cNvGrpSpPr>
          <p:nvPr/>
        </p:nvGrpSpPr>
        <p:grpSpPr bwMode="auto">
          <a:xfrm>
            <a:off x="1577151" y="5072046"/>
            <a:ext cx="7017544" cy="1462089"/>
            <a:chOff x="1912807" y="5143511"/>
            <a:chExt cx="7016911" cy="1461419"/>
          </a:xfrm>
        </p:grpSpPr>
        <p:cxnSp>
          <p:nvCxnSpPr>
            <p:cNvPr id="85" name="Conector de seta reta 26"/>
            <p:cNvCxnSpPr>
              <a:cxnSpLocks noChangeShapeType="1"/>
              <a:stCxn id="78" idx="3"/>
              <a:endCxn id="87" idx="1"/>
            </p:cNvCxnSpPr>
            <p:nvPr/>
          </p:nvCxnSpPr>
          <p:spPr bwMode="auto">
            <a:xfrm>
              <a:off x="5639127" y="5143511"/>
              <a:ext cx="705424" cy="43700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6" name="Conector angulado 46"/>
            <p:cNvCxnSpPr>
              <a:cxnSpLocks noChangeShapeType="1"/>
              <a:stCxn id="73" idx="2"/>
              <a:endCxn id="87" idx="4"/>
            </p:cNvCxnSpPr>
            <p:nvPr/>
          </p:nvCxnSpPr>
          <p:spPr bwMode="auto">
            <a:xfrm rot="5400000" flipH="1" flipV="1">
              <a:off x="3847514" y="3797500"/>
              <a:ext cx="625186" cy="4494600"/>
            </a:xfrm>
            <a:prstGeom prst="bentConnector3">
              <a:avLst>
                <a:gd name="adj1" fmla="val -36548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87" name="Fluxograma: Conector 86"/>
            <p:cNvSpPr/>
            <p:nvPr/>
          </p:nvSpPr>
          <p:spPr bwMode="auto">
            <a:xfrm>
              <a:off x="6318516" y="5554487"/>
              <a:ext cx="177784" cy="177719"/>
            </a:xfrm>
            <a:prstGeom prst="flowChartConnec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400" b="0" u="non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8" name="Conector de seta reta 200"/>
            <p:cNvCxnSpPr>
              <a:cxnSpLocks noChangeShapeType="1"/>
              <a:stCxn id="82" idx="3"/>
              <a:endCxn id="87" idx="3"/>
            </p:cNvCxnSpPr>
            <p:nvPr/>
          </p:nvCxnSpPr>
          <p:spPr bwMode="auto">
            <a:xfrm flipV="1">
              <a:off x="5639128" y="5706181"/>
              <a:ext cx="705423" cy="36559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89" name="CaixaDeTexto 380"/>
            <p:cNvSpPr txBox="1">
              <a:spLocks noChangeArrowheads="1"/>
            </p:cNvSpPr>
            <p:nvPr/>
          </p:nvSpPr>
          <p:spPr bwMode="auto">
            <a:xfrm>
              <a:off x="1924712" y="6327931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  <p:sp>
          <p:nvSpPr>
            <p:cNvPr id="90" name="Fluxograma: Decisão 89"/>
            <p:cNvSpPr/>
            <p:nvPr/>
          </p:nvSpPr>
          <p:spPr bwMode="auto">
            <a:xfrm>
              <a:off x="6858217" y="5357727"/>
              <a:ext cx="2071501" cy="571238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Parada?</a:t>
              </a:r>
            </a:p>
          </p:txBody>
        </p:sp>
        <p:cxnSp>
          <p:nvCxnSpPr>
            <p:cNvPr id="91" name="Conector de seta reta 382"/>
            <p:cNvCxnSpPr>
              <a:cxnSpLocks noChangeShapeType="1"/>
              <a:stCxn id="87" idx="6"/>
              <a:endCxn id="90" idx="1"/>
            </p:cNvCxnSpPr>
            <p:nvPr/>
          </p:nvCxnSpPr>
          <p:spPr bwMode="auto">
            <a:xfrm flipV="1">
              <a:off x="6496744" y="5643578"/>
              <a:ext cx="361272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0" name="Grupo 419"/>
          <p:cNvGrpSpPr>
            <a:grpSpLocks/>
          </p:cNvGrpSpPr>
          <p:nvPr/>
        </p:nvGrpSpPr>
        <p:grpSpPr bwMode="auto">
          <a:xfrm>
            <a:off x="2612995" y="5734035"/>
            <a:ext cx="2762251" cy="517525"/>
            <a:chOff x="2948425" y="5806093"/>
            <a:chExt cx="2762501" cy="516146"/>
          </a:xfrm>
        </p:grpSpPr>
        <p:cxnSp>
          <p:nvCxnSpPr>
            <p:cNvPr id="81" name="Conector de seta reta 30"/>
            <p:cNvCxnSpPr>
              <a:cxnSpLocks noChangeShapeType="1"/>
              <a:stCxn id="73" idx="3"/>
              <a:endCxn id="82" idx="1"/>
            </p:cNvCxnSpPr>
            <p:nvPr/>
          </p:nvCxnSpPr>
          <p:spPr bwMode="auto">
            <a:xfrm>
              <a:off x="2948425" y="6072082"/>
              <a:ext cx="690626" cy="15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82" name="Fluxograma: Processo 81"/>
            <p:cNvSpPr/>
            <p:nvPr/>
          </p:nvSpPr>
          <p:spPr bwMode="auto">
            <a:xfrm>
              <a:off x="3639050" y="5821926"/>
              <a:ext cx="2071876" cy="500313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Preencher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com indivíduos dominados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CaixaDeTexto 194"/>
            <p:cNvSpPr txBox="1">
              <a:spLocks noChangeArrowheads="1"/>
            </p:cNvSpPr>
            <p:nvPr/>
          </p:nvSpPr>
          <p:spPr bwMode="auto">
            <a:xfrm>
              <a:off x="3007168" y="5806093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</p:grpSp>
      <p:grpSp>
        <p:nvGrpSpPr>
          <p:cNvPr id="76" name="Grupo 417"/>
          <p:cNvGrpSpPr>
            <a:grpSpLocks/>
          </p:cNvGrpSpPr>
          <p:nvPr/>
        </p:nvGrpSpPr>
        <p:grpSpPr bwMode="auto">
          <a:xfrm>
            <a:off x="2660619" y="4816460"/>
            <a:ext cx="2714625" cy="506412"/>
            <a:chOff x="2996282" y="4888285"/>
            <a:chExt cx="2714644" cy="505260"/>
          </a:xfrm>
        </p:grpSpPr>
        <p:sp>
          <p:nvSpPr>
            <p:cNvPr id="77" name="CaixaDeTexto 193"/>
            <p:cNvSpPr txBox="1">
              <a:spLocks noChangeArrowheads="1"/>
            </p:cNvSpPr>
            <p:nvPr/>
          </p:nvSpPr>
          <p:spPr bwMode="auto">
            <a:xfrm>
              <a:off x="2996282" y="4888285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  <p:sp>
          <p:nvSpPr>
            <p:cNvPr id="78" name="Fluxograma: Processo 77"/>
            <p:cNvSpPr/>
            <p:nvPr/>
          </p:nvSpPr>
          <p:spPr bwMode="auto">
            <a:xfrm>
              <a:off x="3639223" y="4893036"/>
              <a:ext cx="2071703" cy="500509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Aplicar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operador de “truncamento”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79" name="Conector de seta reta 190"/>
            <p:cNvCxnSpPr>
              <a:cxnSpLocks noChangeShapeType="1"/>
              <a:stCxn id="71" idx="3"/>
              <a:endCxn id="78" idx="1"/>
            </p:cNvCxnSpPr>
            <p:nvPr/>
          </p:nvCxnSpPr>
          <p:spPr bwMode="auto">
            <a:xfrm>
              <a:off x="3009208" y="5143289"/>
              <a:ext cx="630014" cy="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72" name="Grupo 418"/>
          <p:cNvGrpSpPr>
            <a:grpSpLocks/>
          </p:cNvGrpSpPr>
          <p:nvPr/>
        </p:nvGrpSpPr>
        <p:grpSpPr bwMode="auto">
          <a:xfrm>
            <a:off x="612745" y="5357793"/>
            <a:ext cx="2071687" cy="928692"/>
            <a:chOff x="948052" y="5429260"/>
            <a:chExt cx="2071702" cy="928698"/>
          </a:xfrm>
        </p:grpSpPr>
        <p:sp>
          <p:nvSpPr>
            <p:cNvPr id="73" name="Fluxograma: Decisão 72"/>
            <p:cNvSpPr/>
            <p:nvPr/>
          </p:nvSpPr>
          <p:spPr bwMode="auto">
            <a:xfrm>
              <a:off x="948052" y="5786454"/>
              <a:ext cx="2071702" cy="571504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 &lt; N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</a:p>
          </p:txBody>
        </p:sp>
        <p:cxnSp>
          <p:nvCxnSpPr>
            <p:cNvPr id="74" name="Conector de seta reta 65"/>
            <p:cNvCxnSpPr>
              <a:cxnSpLocks noChangeShapeType="1"/>
              <a:stCxn id="71" idx="2"/>
              <a:endCxn id="73" idx="0"/>
            </p:cNvCxnSpPr>
            <p:nvPr/>
          </p:nvCxnSpPr>
          <p:spPr bwMode="auto">
            <a:xfrm rot="16200000" flipH="1">
              <a:off x="1799864" y="5602414"/>
              <a:ext cx="357193" cy="10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5" name="CaixaDeTexto 68"/>
            <p:cNvSpPr txBox="1">
              <a:spLocks noChangeArrowheads="1"/>
            </p:cNvSpPr>
            <p:nvPr/>
          </p:nvSpPr>
          <p:spPr bwMode="auto">
            <a:xfrm>
              <a:off x="1924712" y="5429264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</p:grpSp>
      <p:grpSp>
        <p:nvGrpSpPr>
          <p:cNvPr id="69" name="Grupo 416"/>
          <p:cNvGrpSpPr>
            <a:grpSpLocks/>
          </p:cNvGrpSpPr>
          <p:nvPr/>
        </p:nvGrpSpPr>
        <p:grpSpPr bwMode="auto">
          <a:xfrm>
            <a:off x="601859" y="4571983"/>
            <a:ext cx="2071687" cy="785811"/>
            <a:chOff x="937166" y="4642652"/>
            <a:chExt cx="2071702" cy="786612"/>
          </a:xfrm>
        </p:grpSpPr>
        <p:cxnSp>
          <p:nvCxnSpPr>
            <p:cNvPr id="70" name="Conector de seta reta 18"/>
            <p:cNvCxnSpPr>
              <a:cxnSpLocks noChangeShapeType="1"/>
              <a:stCxn id="68" idx="2"/>
              <a:endCxn id="71" idx="0"/>
            </p:cNvCxnSpPr>
            <p:nvPr/>
          </p:nvCxnSpPr>
          <p:spPr bwMode="auto">
            <a:xfrm rot="5400000">
              <a:off x="1871195" y="4744474"/>
              <a:ext cx="214530" cy="10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1" name="Fluxograma: Decisão 70"/>
            <p:cNvSpPr/>
            <p:nvPr/>
          </p:nvSpPr>
          <p:spPr bwMode="auto">
            <a:xfrm>
              <a:off x="937166" y="4857182"/>
              <a:ext cx="2071702" cy="572082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 &gt; N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</a:p>
          </p:txBody>
        </p:sp>
      </p:grpSp>
      <p:grpSp>
        <p:nvGrpSpPr>
          <p:cNvPr id="66" name="Grupo 415"/>
          <p:cNvGrpSpPr>
            <a:grpSpLocks/>
          </p:cNvGrpSpPr>
          <p:nvPr/>
        </p:nvGrpSpPr>
        <p:grpSpPr bwMode="auto">
          <a:xfrm>
            <a:off x="450820" y="3786172"/>
            <a:ext cx="2395537" cy="785811"/>
            <a:chOff x="785786" y="3856834"/>
            <a:chExt cx="2396234" cy="786612"/>
          </a:xfrm>
        </p:grpSpPr>
        <p:cxnSp>
          <p:nvCxnSpPr>
            <p:cNvPr id="67" name="Conector de seta reta 42"/>
            <p:cNvCxnSpPr>
              <a:cxnSpLocks noChangeShapeType="1"/>
              <a:stCxn id="64" idx="2"/>
              <a:endCxn id="68" idx="0"/>
            </p:cNvCxnSpPr>
            <p:nvPr/>
          </p:nvCxnSpPr>
          <p:spPr bwMode="auto">
            <a:xfrm rot="16200000" flipH="1">
              <a:off x="1835439" y="3994409"/>
              <a:ext cx="286040" cy="1088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8" name="Fluxograma: Processo 67"/>
            <p:cNvSpPr/>
            <p:nvPr/>
          </p:nvSpPr>
          <p:spPr bwMode="auto">
            <a:xfrm>
              <a:off x="785786" y="4142874"/>
              <a:ext cx="2396234" cy="500572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Copiar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os indivíduos não-dominados de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para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</a:p>
          </p:txBody>
        </p:sp>
      </p:grpSp>
      <p:grpSp>
        <p:nvGrpSpPr>
          <p:cNvPr id="63" name="Grupo 414"/>
          <p:cNvGrpSpPr>
            <a:grpSpLocks/>
          </p:cNvGrpSpPr>
          <p:nvPr/>
        </p:nvGrpSpPr>
        <p:grpSpPr bwMode="auto">
          <a:xfrm>
            <a:off x="439934" y="3000360"/>
            <a:ext cx="2395537" cy="785812"/>
            <a:chOff x="774897" y="3072604"/>
            <a:chExt cx="2396234" cy="785024"/>
          </a:xfrm>
        </p:grpSpPr>
        <p:sp>
          <p:nvSpPr>
            <p:cNvPr id="64" name="Fluxograma: Processo 63"/>
            <p:cNvSpPr/>
            <p:nvPr/>
          </p:nvSpPr>
          <p:spPr bwMode="auto">
            <a:xfrm>
              <a:off x="774897" y="3358067"/>
              <a:ext cx="2396234" cy="499561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Calcular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fitness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dos indivíduos em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endParaRPr lang="pt-BR" sz="1300" b="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5" name="Conector de seta reta 55"/>
            <p:cNvCxnSpPr>
              <a:cxnSpLocks noChangeShapeType="1"/>
              <a:stCxn id="62" idx="2"/>
              <a:endCxn id="64" idx="0"/>
            </p:cNvCxnSpPr>
            <p:nvPr/>
          </p:nvCxnSpPr>
          <p:spPr bwMode="auto">
            <a:xfrm rot="5400000">
              <a:off x="1835727" y="3209891"/>
              <a:ext cx="285463" cy="1088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57" name="Grupo 413"/>
          <p:cNvGrpSpPr>
            <a:grpSpLocks/>
          </p:cNvGrpSpPr>
          <p:nvPr/>
        </p:nvGrpSpPr>
        <p:grpSpPr bwMode="auto">
          <a:xfrm>
            <a:off x="450820" y="1285860"/>
            <a:ext cx="2395537" cy="1714500"/>
            <a:chOff x="785786" y="1357298"/>
            <a:chExt cx="2396234" cy="1714512"/>
          </a:xfrm>
        </p:grpSpPr>
        <p:sp>
          <p:nvSpPr>
            <p:cNvPr id="58" name="Fluxograma: Terminação 57"/>
            <p:cNvSpPr/>
            <p:nvPr/>
          </p:nvSpPr>
          <p:spPr bwMode="auto">
            <a:xfrm>
              <a:off x="1519424" y="1357298"/>
              <a:ext cx="928957" cy="214313"/>
            </a:xfrm>
            <a:prstGeom prst="flowChartTermina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Início</a:t>
              </a:r>
            </a:p>
          </p:txBody>
        </p:sp>
        <p:sp>
          <p:nvSpPr>
            <p:cNvPr id="59" name="Fluxograma: Processo 58"/>
            <p:cNvSpPr/>
            <p:nvPr/>
          </p:nvSpPr>
          <p:spPr bwMode="auto">
            <a:xfrm>
              <a:off x="785786" y="1785926"/>
              <a:ext cx="2396234" cy="642941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aleatoriamente uma população inicial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i="1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indivíduos</a:t>
              </a:r>
            </a:p>
          </p:txBody>
        </p:sp>
        <p:cxnSp>
          <p:nvCxnSpPr>
            <p:cNvPr id="60" name="Conector de seta reta 10"/>
            <p:cNvCxnSpPr>
              <a:cxnSpLocks noChangeShapeType="1"/>
              <a:stCxn id="58" idx="2"/>
              <a:endCxn id="59" idx="0"/>
            </p:cNvCxnSpPr>
            <p:nvPr/>
          </p:nvCxnSpPr>
          <p:spPr bwMode="auto">
            <a:xfrm rot="5400000">
              <a:off x="1876746" y="1678769"/>
              <a:ext cx="214314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1" name="Conector de seta reta 14"/>
            <p:cNvCxnSpPr>
              <a:cxnSpLocks noChangeShapeType="1"/>
              <a:stCxn id="59" idx="2"/>
              <a:endCxn id="62" idx="0"/>
            </p:cNvCxnSpPr>
            <p:nvPr/>
          </p:nvCxnSpPr>
          <p:spPr bwMode="auto">
            <a:xfrm rot="5400000">
              <a:off x="1841027" y="2571744"/>
              <a:ext cx="285752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2" name="Fluxograma: Processo 61"/>
            <p:cNvSpPr/>
            <p:nvPr/>
          </p:nvSpPr>
          <p:spPr bwMode="auto">
            <a:xfrm>
              <a:off x="785786" y="2714619"/>
              <a:ext cx="2396234" cy="357191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um arquivo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vazio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 – SPEA2</a:t>
            </a:r>
            <a:endParaRPr lang="pt-BR" dirty="0"/>
          </a:p>
        </p:txBody>
      </p:sp>
      <p:sp>
        <p:nvSpPr>
          <p:cNvPr id="1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424"/>
          <p:cNvGrpSpPr>
            <a:grpSpLocks/>
          </p:cNvGrpSpPr>
          <p:nvPr/>
        </p:nvGrpSpPr>
        <p:grpSpPr bwMode="auto">
          <a:xfrm>
            <a:off x="2835471" y="3394060"/>
            <a:ext cx="3435124" cy="285750"/>
            <a:chOff x="3171139" y="3464719"/>
            <a:chExt cx="3433812" cy="285752"/>
          </a:xfrm>
        </p:grpSpPr>
        <p:sp>
          <p:nvSpPr>
            <p:cNvPr id="100" name="Fluxograma: Processo 99"/>
            <p:cNvSpPr/>
            <p:nvPr/>
          </p:nvSpPr>
          <p:spPr bwMode="auto">
            <a:xfrm>
              <a:off x="4643550" y="3464719"/>
              <a:ext cx="1071153" cy="285752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= t + 1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01" name="Conector de seta reta 407"/>
            <p:cNvCxnSpPr>
              <a:cxnSpLocks noChangeShapeType="1"/>
              <a:stCxn id="100" idx="1"/>
              <a:endCxn id="64" idx="3"/>
            </p:cNvCxnSpPr>
            <p:nvPr/>
          </p:nvCxnSpPr>
          <p:spPr bwMode="auto">
            <a:xfrm rot="10800000">
              <a:off x="3171139" y="3606801"/>
              <a:ext cx="1472411" cy="79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02" name="Conector de seta reta 410"/>
            <p:cNvCxnSpPr>
              <a:cxnSpLocks noChangeShapeType="1"/>
              <a:stCxn id="97" idx="1"/>
              <a:endCxn id="100" idx="3"/>
            </p:cNvCxnSpPr>
            <p:nvPr/>
          </p:nvCxnSpPr>
          <p:spPr bwMode="auto">
            <a:xfrm rot="10800000" flipV="1">
              <a:off x="5714704" y="3606799"/>
              <a:ext cx="890247" cy="79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6" name="Grupo 423"/>
          <p:cNvGrpSpPr>
            <a:grpSpLocks/>
          </p:cNvGrpSpPr>
          <p:nvPr/>
        </p:nvGrpSpPr>
        <p:grpSpPr bwMode="auto">
          <a:xfrm>
            <a:off x="6342032" y="3071795"/>
            <a:ext cx="2428875" cy="1214441"/>
            <a:chOff x="6676360" y="3143248"/>
            <a:chExt cx="2428860" cy="1214450"/>
          </a:xfrm>
        </p:grpSpPr>
        <p:sp>
          <p:nvSpPr>
            <p:cNvPr id="97" name="Fluxograma: Processo 96"/>
            <p:cNvSpPr/>
            <p:nvPr/>
          </p:nvSpPr>
          <p:spPr bwMode="auto">
            <a:xfrm>
              <a:off x="6676360" y="3143248"/>
              <a:ext cx="2428860" cy="928694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t+1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aplicando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Crossover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Mutação nos indivíduos selecionados no passo anterior</a:t>
              </a:r>
              <a:endParaRPr lang="pt-BR" sz="1300" i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8" name="Conector de seta reta 392"/>
            <p:cNvCxnSpPr>
              <a:cxnSpLocks noChangeShapeType="1"/>
              <a:stCxn id="94" idx="0"/>
              <a:endCxn id="97" idx="2"/>
            </p:cNvCxnSpPr>
            <p:nvPr/>
          </p:nvCxnSpPr>
          <p:spPr bwMode="auto">
            <a:xfrm rot="5400000" flipH="1" flipV="1">
              <a:off x="7743660" y="4210568"/>
              <a:ext cx="285755" cy="850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2" name="Grupo 422"/>
          <p:cNvGrpSpPr>
            <a:grpSpLocks/>
          </p:cNvGrpSpPr>
          <p:nvPr/>
        </p:nvGrpSpPr>
        <p:grpSpPr bwMode="auto">
          <a:xfrm>
            <a:off x="6512121" y="4286235"/>
            <a:ext cx="2071688" cy="1030287"/>
            <a:chOff x="6847130" y="4357694"/>
            <a:chExt cx="2071702" cy="1030159"/>
          </a:xfrm>
        </p:grpSpPr>
        <p:sp>
          <p:nvSpPr>
            <p:cNvPr id="93" name="CaixaDeTexto 28"/>
            <p:cNvSpPr txBox="1">
              <a:spLocks noChangeArrowheads="1"/>
            </p:cNvSpPr>
            <p:nvPr/>
          </p:nvSpPr>
          <p:spPr bwMode="auto">
            <a:xfrm>
              <a:off x="7848620" y="5110854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  <p:sp>
          <p:nvSpPr>
            <p:cNvPr id="94" name="Fluxograma: Processo 93"/>
            <p:cNvSpPr/>
            <p:nvPr/>
          </p:nvSpPr>
          <p:spPr bwMode="auto">
            <a:xfrm>
              <a:off x="6847130" y="4357694"/>
              <a:ext cx="2071702" cy="620635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Seleção por torneio com reposição, de indivíduos em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endParaRPr lang="pt-BR" sz="1300" u="none" baseline="-25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5" name="Conector de seta reta 388"/>
            <p:cNvCxnSpPr>
              <a:cxnSpLocks noChangeShapeType="1"/>
              <a:stCxn id="90" idx="0"/>
              <a:endCxn id="94" idx="2"/>
            </p:cNvCxnSpPr>
            <p:nvPr/>
          </p:nvCxnSpPr>
          <p:spPr bwMode="auto">
            <a:xfrm rot="16200000" flipV="1">
              <a:off x="7698742" y="5162569"/>
              <a:ext cx="379366" cy="10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53" name="Grupo 421"/>
          <p:cNvGrpSpPr>
            <a:grpSpLocks/>
          </p:cNvGrpSpPr>
          <p:nvPr/>
        </p:nvGrpSpPr>
        <p:grpSpPr bwMode="auto">
          <a:xfrm>
            <a:off x="7237382" y="5858654"/>
            <a:ext cx="857250" cy="542133"/>
            <a:chOff x="7572396" y="5929327"/>
            <a:chExt cx="857256" cy="543613"/>
          </a:xfrm>
        </p:grpSpPr>
        <p:sp>
          <p:nvSpPr>
            <p:cNvPr id="54" name="Fluxograma: Terminação 53"/>
            <p:cNvSpPr/>
            <p:nvPr/>
          </p:nvSpPr>
          <p:spPr bwMode="auto">
            <a:xfrm>
              <a:off x="7572396" y="6286695"/>
              <a:ext cx="642943" cy="186245"/>
            </a:xfrm>
            <a:prstGeom prst="flowChartTermina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Fim</a:t>
              </a:r>
            </a:p>
          </p:txBody>
        </p:sp>
        <p:cxnSp>
          <p:nvCxnSpPr>
            <p:cNvPr id="55" name="Conector de seta reta 39"/>
            <p:cNvCxnSpPr>
              <a:cxnSpLocks noChangeShapeType="1"/>
              <a:stCxn id="90" idx="2"/>
              <a:endCxn id="54" idx="0"/>
            </p:cNvCxnSpPr>
            <p:nvPr/>
          </p:nvCxnSpPr>
          <p:spPr bwMode="auto">
            <a:xfrm rot="5400000">
              <a:off x="7714786" y="6107615"/>
              <a:ext cx="358164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56" name="CaixaDeTexto 47"/>
            <p:cNvSpPr txBox="1">
              <a:spLocks noChangeArrowheads="1"/>
            </p:cNvSpPr>
            <p:nvPr/>
          </p:nvSpPr>
          <p:spPr bwMode="auto">
            <a:xfrm>
              <a:off x="7858148" y="5951102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</p:grpSp>
      <p:grpSp>
        <p:nvGrpSpPr>
          <p:cNvPr id="84" name="Grupo 420"/>
          <p:cNvGrpSpPr>
            <a:grpSpLocks/>
          </p:cNvGrpSpPr>
          <p:nvPr/>
        </p:nvGrpSpPr>
        <p:grpSpPr bwMode="auto">
          <a:xfrm>
            <a:off x="1577151" y="5072046"/>
            <a:ext cx="7017544" cy="1462089"/>
            <a:chOff x="1912807" y="5143511"/>
            <a:chExt cx="7016911" cy="1461419"/>
          </a:xfrm>
        </p:grpSpPr>
        <p:cxnSp>
          <p:nvCxnSpPr>
            <p:cNvPr id="85" name="Conector de seta reta 26"/>
            <p:cNvCxnSpPr>
              <a:cxnSpLocks noChangeShapeType="1"/>
              <a:stCxn id="78" idx="3"/>
              <a:endCxn id="87" idx="1"/>
            </p:cNvCxnSpPr>
            <p:nvPr/>
          </p:nvCxnSpPr>
          <p:spPr bwMode="auto">
            <a:xfrm>
              <a:off x="5639127" y="5143511"/>
              <a:ext cx="705424" cy="43700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6" name="Conector angulado 46"/>
            <p:cNvCxnSpPr>
              <a:cxnSpLocks noChangeShapeType="1"/>
              <a:stCxn id="73" idx="2"/>
              <a:endCxn id="87" idx="4"/>
            </p:cNvCxnSpPr>
            <p:nvPr/>
          </p:nvCxnSpPr>
          <p:spPr bwMode="auto">
            <a:xfrm rot="5400000" flipH="1" flipV="1">
              <a:off x="3847514" y="3797500"/>
              <a:ext cx="625186" cy="4494600"/>
            </a:xfrm>
            <a:prstGeom prst="bentConnector3">
              <a:avLst>
                <a:gd name="adj1" fmla="val -36548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87" name="Fluxograma: Conector 86"/>
            <p:cNvSpPr/>
            <p:nvPr/>
          </p:nvSpPr>
          <p:spPr bwMode="auto">
            <a:xfrm>
              <a:off x="6318516" y="5554487"/>
              <a:ext cx="177784" cy="177719"/>
            </a:xfrm>
            <a:prstGeom prst="flowChartConnec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400" b="0" u="non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8" name="Conector de seta reta 200"/>
            <p:cNvCxnSpPr>
              <a:cxnSpLocks noChangeShapeType="1"/>
              <a:stCxn id="82" idx="3"/>
              <a:endCxn id="87" idx="3"/>
            </p:cNvCxnSpPr>
            <p:nvPr/>
          </p:nvCxnSpPr>
          <p:spPr bwMode="auto">
            <a:xfrm flipV="1">
              <a:off x="5639128" y="5706181"/>
              <a:ext cx="705423" cy="36559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89" name="CaixaDeTexto 380"/>
            <p:cNvSpPr txBox="1">
              <a:spLocks noChangeArrowheads="1"/>
            </p:cNvSpPr>
            <p:nvPr/>
          </p:nvSpPr>
          <p:spPr bwMode="auto">
            <a:xfrm>
              <a:off x="1924712" y="6327931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  <p:sp>
          <p:nvSpPr>
            <p:cNvPr id="90" name="Fluxograma: Decisão 89"/>
            <p:cNvSpPr/>
            <p:nvPr/>
          </p:nvSpPr>
          <p:spPr bwMode="auto">
            <a:xfrm>
              <a:off x="6858217" y="5357727"/>
              <a:ext cx="2071501" cy="571238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Parada?</a:t>
              </a:r>
            </a:p>
          </p:txBody>
        </p:sp>
        <p:cxnSp>
          <p:nvCxnSpPr>
            <p:cNvPr id="91" name="Conector de seta reta 382"/>
            <p:cNvCxnSpPr>
              <a:cxnSpLocks noChangeShapeType="1"/>
              <a:stCxn id="87" idx="6"/>
              <a:endCxn id="90" idx="1"/>
            </p:cNvCxnSpPr>
            <p:nvPr/>
          </p:nvCxnSpPr>
          <p:spPr bwMode="auto">
            <a:xfrm flipV="1">
              <a:off x="6496744" y="5643578"/>
              <a:ext cx="361272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0" name="Grupo 419"/>
          <p:cNvGrpSpPr>
            <a:grpSpLocks/>
          </p:cNvGrpSpPr>
          <p:nvPr/>
        </p:nvGrpSpPr>
        <p:grpSpPr bwMode="auto">
          <a:xfrm>
            <a:off x="2612995" y="5734035"/>
            <a:ext cx="2762251" cy="517525"/>
            <a:chOff x="2948425" y="5806093"/>
            <a:chExt cx="2762501" cy="516146"/>
          </a:xfrm>
        </p:grpSpPr>
        <p:cxnSp>
          <p:nvCxnSpPr>
            <p:cNvPr id="81" name="Conector de seta reta 30"/>
            <p:cNvCxnSpPr>
              <a:cxnSpLocks noChangeShapeType="1"/>
              <a:stCxn id="73" idx="3"/>
              <a:endCxn id="82" idx="1"/>
            </p:cNvCxnSpPr>
            <p:nvPr/>
          </p:nvCxnSpPr>
          <p:spPr bwMode="auto">
            <a:xfrm>
              <a:off x="2948425" y="6072082"/>
              <a:ext cx="690626" cy="158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82" name="Fluxograma: Processo 81"/>
            <p:cNvSpPr/>
            <p:nvPr/>
          </p:nvSpPr>
          <p:spPr bwMode="auto">
            <a:xfrm>
              <a:off x="3639050" y="5821926"/>
              <a:ext cx="2071876" cy="500313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Preencha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com indivíduos dominados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CaixaDeTexto 194"/>
            <p:cNvSpPr txBox="1">
              <a:spLocks noChangeArrowheads="1"/>
            </p:cNvSpPr>
            <p:nvPr/>
          </p:nvSpPr>
          <p:spPr bwMode="auto">
            <a:xfrm>
              <a:off x="3007168" y="5806093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</p:grpSp>
      <p:grpSp>
        <p:nvGrpSpPr>
          <p:cNvPr id="76" name="Grupo 417"/>
          <p:cNvGrpSpPr>
            <a:grpSpLocks/>
          </p:cNvGrpSpPr>
          <p:nvPr/>
        </p:nvGrpSpPr>
        <p:grpSpPr bwMode="auto">
          <a:xfrm>
            <a:off x="2660619" y="4816460"/>
            <a:ext cx="2714625" cy="506412"/>
            <a:chOff x="2996282" y="4888285"/>
            <a:chExt cx="2714644" cy="505260"/>
          </a:xfrm>
        </p:grpSpPr>
        <p:sp>
          <p:nvSpPr>
            <p:cNvPr id="77" name="CaixaDeTexto 193"/>
            <p:cNvSpPr txBox="1">
              <a:spLocks noChangeArrowheads="1"/>
            </p:cNvSpPr>
            <p:nvPr/>
          </p:nvSpPr>
          <p:spPr bwMode="auto">
            <a:xfrm>
              <a:off x="2996282" y="4888285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Sim</a:t>
              </a:r>
            </a:p>
          </p:txBody>
        </p:sp>
        <p:sp>
          <p:nvSpPr>
            <p:cNvPr id="78" name="Fluxograma: Processo 77"/>
            <p:cNvSpPr/>
            <p:nvPr/>
          </p:nvSpPr>
          <p:spPr bwMode="auto">
            <a:xfrm>
              <a:off x="3639223" y="4893036"/>
              <a:ext cx="2071703" cy="500509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Aplique operador de “truncamento”</a:t>
              </a:r>
              <a:endParaRPr lang="pt-BR" sz="130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79" name="Conector de seta reta 190"/>
            <p:cNvCxnSpPr>
              <a:cxnSpLocks noChangeShapeType="1"/>
              <a:stCxn id="71" idx="3"/>
              <a:endCxn id="78" idx="1"/>
            </p:cNvCxnSpPr>
            <p:nvPr/>
          </p:nvCxnSpPr>
          <p:spPr bwMode="auto">
            <a:xfrm>
              <a:off x="3009208" y="5143289"/>
              <a:ext cx="630014" cy="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72" name="Grupo 418"/>
          <p:cNvGrpSpPr>
            <a:grpSpLocks/>
          </p:cNvGrpSpPr>
          <p:nvPr/>
        </p:nvGrpSpPr>
        <p:grpSpPr bwMode="auto">
          <a:xfrm>
            <a:off x="612745" y="5357793"/>
            <a:ext cx="2071687" cy="928692"/>
            <a:chOff x="948052" y="5429260"/>
            <a:chExt cx="2071702" cy="928698"/>
          </a:xfrm>
        </p:grpSpPr>
        <p:sp>
          <p:nvSpPr>
            <p:cNvPr id="73" name="Fluxograma: Decisão 72"/>
            <p:cNvSpPr/>
            <p:nvPr/>
          </p:nvSpPr>
          <p:spPr bwMode="auto">
            <a:xfrm>
              <a:off x="948052" y="5786454"/>
              <a:ext cx="2071702" cy="571504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 &lt; N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</a:p>
          </p:txBody>
        </p:sp>
        <p:cxnSp>
          <p:nvCxnSpPr>
            <p:cNvPr id="74" name="Conector de seta reta 65"/>
            <p:cNvCxnSpPr>
              <a:cxnSpLocks noChangeShapeType="1"/>
              <a:stCxn id="71" idx="2"/>
              <a:endCxn id="73" idx="0"/>
            </p:cNvCxnSpPr>
            <p:nvPr/>
          </p:nvCxnSpPr>
          <p:spPr bwMode="auto">
            <a:xfrm rot="16200000" flipH="1">
              <a:off x="1799864" y="5602414"/>
              <a:ext cx="357193" cy="10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5" name="CaixaDeTexto 68"/>
            <p:cNvSpPr txBox="1">
              <a:spLocks noChangeArrowheads="1"/>
            </p:cNvSpPr>
            <p:nvPr/>
          </p:nvSpPr>
          <p:spPr bwMode="auto">
            <a:xfrm>
              <a:off x="1924712" y="5429264"/>
              <a:ext cx="5715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u="none">
                  <a:latin typeface="Verdana" pitchFamily="34" charset="0"/>
                </a:rPr>
                <a:t>Não</a:t>
              </a:r>
            </a:p>
          </p:txBody>
        </p:sp>
      </p:grpSp>
      <p:grpSp>
        <p:nvGrpSpPr>
          <p:cNvPr id="69" name="Grupo 416"/>
          <p:cNvGrpSpPr>
            <a:grpSpLocks/>
          </p:cNvGrpSpPr>
          <p:nvPr/>
        </p:nvGrpSpPr>
        <p:grpSpPr bwMode="auto">
          <a:xfrm>
            <a:off x="601859" y="4571983"/>
            <a:ext cx="2071687" cy="785811"/>
            <a:chOff x="937166" y="4642652"/>
            <a:chExt cx="2071702" cy="786612"/>
          </a:xfrm>
        </p:grpSpPr>
        <p:cxnSp>
          <p:nvCxnSpPr>
            <p:cNvPr id="70" name="Conector de seta reta 18"/>
            <p:cNvCxnSpPr>
              <a:cxnSpLocks noChangeShapeType="1"/>
              <a:stCxn id="68" idx="2"/>
              <a:endCxn id="71" idx="0"/>
            </p:cNvCxnSpPr>
            <p:nvPr/>
          </p:nvCxnSpPr>
          <p:spPr bwMode="auto">
            <a:xfrm rot="5400000">
              <a:off x="1871195" y="4744474"/>
              <a:ext cx="214530" cy="10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1" name="Fluxograma: Decisão 70"/>
            <p:cNvSpPr/>
            <p:nvPr/>
          </p:nvSpPr>
          <p:spPr bwMode="auto">
            <a:xfrm>
              <a:off x="937166" y="4857182"/>
              <a:ext cx="2071702" cy="572082"/>
            </a:xfrm>
            <a:prstGeom prst="flowChartDecision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| &gt; N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?</a:t>
              </a:r>
            </a:p>
          </p:txBody>
        </p:sp>
      </p:grpSp>
      <p:grpSp>
        <p:nvGrpSpPr>
          <p:cNvPr id="66" name="Grupo 415"/>
          <p:cNvGrpSpPr>
            <a:grpSpLocks/>
          </p:cNvGrpSpPr>
          <p:nvPr/>
        </p:nvGrpSpPr>
        <p:grpSpPr bwMode="auto">
          <a:xfrm>
            <a:off x="450820" y="3786172"/>
            <a:ext cx="2395537" cy="785811"/>
            <a:chOff x="785786" y="3856834"/>
            <a:chExt cx="2396234" cy="786612"/>
          </a:xfrm>
        </p:grpSpPr>
        <p:cxnSp>
          <p:nvCxnSpPr>
            <p:cNvPr id="67" name="Conector de seta reta 42"/>
            <p:cNvCxnSpPr>
              <a:cxnSpLocks noChangeShapeType="1"/>
              <a:stCxn id="64" idx="2"/>
              <a:endCxn id="68" idx="0"/>
            </p:cNvCxnSpPr>
            <p:nvPr/>
          </p:nvCxnSpPr>
          <p:spPr bwMode="auto">
            <a:xfrm rot="16200000" flipH="1">
              <a:off x="1835439" y="3994409"/>
              <a:ext cx="286040" cy="1088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8" name="Fluxograma: Processo 67"/>
            <p:cNvSpPr/>
            <p:nvPr/>
          </p:nvSpPr>
          <p:spPr bwMode="auto">
            <a:xfrm>
              <a:off x="785786" y="4142874"/>
              <a:ext cx="2396234" cy="500572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Copiar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os indivíduos não-dominados de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para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</a:p>
          </p:txBody>
        </p:sp>
      </p:grpSp>
      <p:grpSp>
        <p:nvGrpSpPr>
          <p:cNvPr id="63" name="Grupo 414"/>
          <p:cNvGrpSpPr>
            <a:grpSpLocks/>
          </p:cNvGrpSpPr>
          <p:nvPr/>
        </p:nvGrpSpPr>
        <p:grpSpPr bwMode="auto">
          <a:xfrm>
            <a:off x="439934" y="3000360"/>
            <a:ext cx="2395537" cy="785812"/>
            <a:chOff x="774897" y="3072604"/>
            <a:chExt cx="2396234" cy="785024"/>
          </a:xfrm>
        </p:grpSpPr>
        <p:sp>
          <p:nvSpPr>
            <p:cNvPr id="64" name="Fluxograma: Processo 63"/>
            <p:cNvSpPr/>
            <p:nvPr/>
          </p:nvSpPr>
          <p:spPr bwMode="auto">
            <a:xfrm>
              <a:off x="774897" y="3358067"/>
              <a:ext cx="2396234" cy="499561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Calcule o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fitness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dos indivíduos em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endParaRPr lang="pt-BR" sz="1300" b="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65" name="Conector de seta reta 55"/>
            <p:cNvCxnSpPr>
              <a:cxnSpLocks noChangeShapeType="1"/>
              <a:stCxn id="62" idx="2"/>
              <a:endCxn id="64" idx="0"/>
            </p:cNvCxnSpPr>
            <p:nvPr/>
          </p:nvCxnSpPr>
          <p:spPr bwMode="auto">
            <a:xfrm rot="5400000">
              <a:off x="1835727" y="3209891"/>
              <a:ext cx="285463" cy="1088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57" name="Grupo 413"/>
          <p:cNvGrpSpPr>
            <a:grpSpLocks/>
          </p:cNvGrpSpPr>
          <p:nvPr/>
        </p:nvGrpSpPr>
        <p:grpSpPr bwMode="auto">
          <a:xfrm>
            <a:off x="450820" y="1285860"/>
            <a:ext cx="2395537" cy="1714500"/>
            <a:chOff x="785786" y="1357298"/>
            <a:chExt cx="2396234" cy="1714512"/>
          </a:xfrm>
        </p:grpSpPr>
        <p:sp>
          <p:nvSpPr>
            <p:cNvPr id="58" name="Fluxograma: Terminação 57"/>
            <p:cNvSpPr/>
            <p:nvPr/>
          </p:nvSpPr>
          <p:spPr bwMode="auto">
            <a:xfrm>
              <a:off x="1519424" y="1357298"/>
              <a:ext cx="928957" cy="214313"/>
            </a:xfrm>
            <a:prstGeom prst="flowChartTerminator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Início</a:t>
              </a:r>
            </a:p>
          </p:txBody>
        </p:sp>
        <p:sp>
          <p:nvSpPr>
            <p:cNvPr id="59" name="Fluxograma: Processo 58"/>
            <p:cNvSpPr/>
            <p:nvPr/>
          </p:nvSpPr>
          <p:spPr bwMode="auto">
            <a:xfrm>
              <a:off x="785786" y="1785926"/>
              <a:ext cx="2396234" cy="642941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aleatoriamente uma população inicial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i="1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indivíduos</a:t>
              </a:r>
            </a:p>
          </p:txBody>
        </p:sp>
        <p:cxnSp>
          <p:nvCxnSpPr>
            <p:cNvPr id="60" name="Conector de seta reta 10"/>
            <p:cNvCxnSpPr>
              <a:cxnSpLocks noChangeShapeType="1"/>
              <a:stCxn id="58" idx="2"/>
              <a:endCxn id="59" idx="0"/>
            </p:cNvCxnSpPr>
            <p:nvPr/>
          </p:nvCxnSpPr>
          <p:spPr bwMode="auto">
            <a:xfrm rot="5400000">
              <a:off x="1876746" y="1678769"/>
              <a:ext cx="214314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1" name="Conector de seta reta 14"/>
            <p:cNvCxnSpPr>
              <a:cxnSpLocks noChangeShapeType="1"/>
              <a:stCxn id="59" idx="2"/>
              <a:endCxn id="62" idx="0"/>
            </p:cNvCxnSpPr>
            <p:nvPr/>
          </p:nvCxnSpPr>
          <p:spPr bwMode="auto">
            <a:xfrm rot="5400000">
              <a:off x="1841027" y="2571744"/>
              <a:ext cx="285752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62" name="Fluxograma: Processo 61"/>
            <p:cNvSpPr/>
            <p:nvPr/>
          </p:nvSpPr>
          <p:spPr bwMode="auto">
            <a:xfrm>
              <a:off x="785786" y="2714619"/>
              <a:ext cx="2396234" cy="357191"/>
            </a:xfrm>
            <a:prstGeom prst="flowChartProcess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Gerar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um arquivo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vazio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 – SPEA2</a:t>
            </a:r>
            <a:endParaRPr lang="pt-BR" dirty="0"/>
          </a:p>
        </p:txBody>
      </p:sp>
      <p:sp>
        <p:nvSpPr>
          <p:cNvPr id="103" name="Retângulo 102"/>
          <p:cNvSpPr>
            <a:spLocks noChangeArrowheads="1"/>
          </p:cNvSpPr>
          <p:nvPr/>
        </p:nvSpPr>
        <p:spPr bwMode="auto">
          <a:xfrm>
            <a:off x="285720" y="1214422"/>
            <a:ext cx="8501062" cy="542925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 u="none"/>
          </a:p>
        </p:txBody>
      </p:sp>
      <p:grpSp>
        <p:nvGrpSpPr>
          <p:cNvPr id="104" name="Grupo 435"/>
          <p:cNvGrpSpPr>
            <a:grpSpLocks/>
          </p:cNvGrpSpPr>
          <p:nvPr/>
        </p:nvGrpSpPr>
        <p:grpSpPr bwMode="auto">
          <a:xfrm>
            <a:off x="379382" y="3143235"/>
            <a:ext cx="3429000" cy="714376"/>
            <a:chOff x="714348" y="3214686"/>
            <a:chExt cx="3429024" cy="714381"/>
          </a:xfrm>
        </p:grpSpPr>
        <p:sp>
          <p:nvSpPr>
            <p:cNvPr id="105" name="Fluxograma: Processo 104"/>
            <p:cNvSpPr/>
            <p:nvPr/>
          </p:nvSpPr>
          <p:spPr bwMode="auto">
            <a:xfrm>
              <a:off x="792137" y="3357562"/>
              <a:ext cx="2395554" cy="500065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b="0" u="none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Calcular 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fitness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dos indivíduos em </a:t>
              </a:r>
              <a:r>
                <a:rPr lang="pt-BR" sz="1300" b="0" i="1" u="none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300" b="0" u="none" baseline="-25000" dirty="0" err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r>
                <a:rPr lang="pt-BR" sz="1300" b="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e </a:t>
              </a:r>
              <a:r>
                <a:rPr lang="pt-BR" sz="1300" b="0" i="1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1300" b="0" u="none" baseline="-25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</a:t>
              </a:r>
              <a:endParaRPr lang="pt-BR" sz="1300" b="0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7" name="CaixaDeTexto 432"/>
            <p:cNvSpPr txBox="1">
              <a:spLocks noChangeArrowheads="1"/>
            </p:cNvSpPr>
            <p:nvPr/>
          </p:nvSpPr>
          <p:spPr bwMode="auto">
            <a:xfrm>
              <a:off x="3214678" y="3214686"/>
              <a:ext cx="9286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u="none" dirty="0" err="1">
                  <a:solidFill>
                    <a:srgbClr val="FF0000"/>
                  </a:solidFill>
                  <a:latin typeface="Verdana" pitchFamily="34" charset="0"/>
                </a:rPr>
                <a:t>Fitness</a:t>
              </a:r>
              <a:endParaRPr lang="pt-BR" sz="1400" u="none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06" name="Retângulo 430"/>
            <p:cNvSpPr>
              <a:spLocks noChangeArrowheads="1"/>
            </p:cNvSpPr>
            <p:nvPr/>
          </p:nvSpPr>
          <p:spPr bwMode="auto">
            <a:xfrm>
              <a:off x="714348" y="3286125"/>
              <a:ext cx="2571768" cy="64294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</p:grpSp>
      <p:grpSp>
        <p:nvGrpSpPr>
          <p:cNvPr id="108" name="Grupo 434"/>
          <p:cNvGrpSpPr>
            <a:grpSpLocks/>
          </p:cNvGrpSpPr>
          <p:nvPr/>
        </p:nvGrpSpPr>
        <p:grpSpPr bwMode="auto">
          <a:xfrm>
            <a:off x="3122582" y="4444985"/>
            <a:ext cx="2500313" cy="1901825"/>
            <a:chOff x="3456886" y="4515967"/>
            <a:chExt cx="2500330" cy="1902543"/>
          </a:xfrm>
        </p:grpSpPr>
        <p:grpSp>
          <p:nvGrpSpPr>
            <p:cNvPr id="109" name="Grupo 428"/>
            <p:cNvGrpSpPr>
              <a:grpSpLocks/>
            </p:cNvGrpSpPr>
            <p:nvPr/>
          </p:nvGrpSpPr>
          <p:grpSpPr bwMode="auto">
            <a:xfrm>
              <a:off x="3639450" y="4897111"/>
              <a:ext cx="2074876" cy="1421349"/>
              <a:chOff x="3639450" y="4907997"/>
              <a:chExt cx="2074876" cy="1421349"/>
            </a:xfrm>
          </p:grpSpPr>
          <p:sp>
            <p:nvSpPr>
              <p:cNvPr id="112" name="Fluxograma: Processo 111"/>
              <p:cNvSpPr/>
              <p:nvPr/>
            </p:nvSpPr>
            <p:spPr bwMode="auto">
              <a:xfrm>
                <a:off x="3644212" y="4907997"/>
                <a:ext cx="2070114" cy="500251"/>
              </a:xfrm>
              <a:prstGeom prst="flowChartProcess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300" b="0" u="none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Aplicar </a:t>
                </a:r>
                <a:r>
                  <a:rPr lang="pt-BR" sz="1300" b="0" u="none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operador de “truncamento”</a:t>
                </a:r>
                <a:endParaRPr lang="pt-BR" sz="130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3" name="Fluxograma: Processo 112"/>
              <p:cNvSpPr/>
              <p:nvPr/>
            </p:nvSpPr>
            <p:spPr bwMode="auto">
              <a:xfrm>
                <a:off x="3639450" y="5829095"/>
                <a:ext cx="2070114" cy="500251"/>
              </a:xfrm>
              <a:prstGeom prst="flowChartProcess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300" b="0" u="none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Preencher </a:t>
                </a:r>
                <a:r>
                  <a:rPr lang="pt-BR" sz="1300" b="0" i="1" u="none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</a:t>
                </a:r>
                <a:r>
                  <a:rPr lang="pt-BR" sz="1300" b="0" u="none" baseline="-25000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</a:t>
                </a:r>
                <a:r>
                  <a:rPr lang="pt-BR" sz="1300" b="0" u="none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com indivíduos dominados</a:t>
                </a:r>
                <a:endParaRPr lang="pt-BR" sz="1300" u="non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10" name="Retângulo 431"/>
            <p:cNvSpPr>
              <a:spLocks noChangeArrowheads="1"/>
            </p:cNvSpPr>
            <p:nvPr/>
          </p:nvSpPr>
          <p:spPr bwMode="auto">
            <a:xfrm>
              <a:off x="3571868" y="4814216"/>
              <a:ext cx="2214578" cy="1604294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sp>
          <p:nvSpPr>
            <p:cNvPr id="111" name="CaixaDeTexto 433"/>
            <p:cNvSpPr txBox="1">
              <a:spLocks noChangeArrowheads="1"/>
            </p:cNvSpPr>
            <p:nvPr/>
          </p:nvSpPr>
          <p:spPr bwMode="auto">
            <a:xfrm>
              <a:off x="3456886" y="4515967"/>
              <a:ext cx="25003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u="none">
                  <a:solidFill>
                    <a:srgbClr val="FF0000"/>
                  </a:solidFill>
                  <a:latin typeface="Verdana" pitchFamily="34" charset="0"/>
                </a:rPr>
                <a:t>Atualização do Arquivo</a:t>
              </a:r>
            </a:p>
          </p:txBody>
        </p:sp>
      </p:grpSp>
      <p:sp>
        <p:nvSpPr>
          <p:cNvPr id="1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476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2438422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Força </a:t>
            </a:r>
            <a:r>
              <a:rPr lang="pt-BR" sz="1800" b="1" u="sng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) do indivíduo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sz="1800" dirty="0" smtClean="0"/>
              <a:t>: número de indivíduos que </a:t>
            </a:r>
            <a:r>
              <a:rPr lang="pt-BR" sz="1800" i="1" dirty="0" smtClean="0"/>
              <a:t>i</a:t>
            </a:r>
            <a:r>
              <a:rPr lang="pt-BR" sz="1800" dirty="0" smtClean="0"/>
              <a:t> domina;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u="sng" dirty="0" err="1" smtClean="0">
                <a:solidFill>
                  <a:schemeClr val="accent2">
                    <a:lumMod val="75000"/>
                  </a:schemeClr>
                </a:solidFill>
              </a:rPr>
              <a:t>Fitness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 Bruto </a:t>
            </a:r>
            <a:r>
              <a:rPr lang="pt-BR" sz="1800" b="1" u="sng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) do indivíduo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sz="1800" dirty="0" smtClean="0"/>
              <a:t>: soma das forças de todos os indivíduos que dominam </a:t>
            </a:r>
            <a:r>
              <a:rPr lang="pt-BR" sz="1800" i="1" dirty="0" smtClean="0"/>
              <a:t>i</a:t>
            </a:r>
            <a:r>
              <a:rPr lang="pt-BR" sz="1800" dirty="0" smtClean="0"/>
              <a:t> (quanto maior, pior o indivíduo);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Densidade </a:t>
            </a:r>
            <a:r>
              <a:rPr lang="pt-BR" sz="1800" b="1" u="sng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sz="1800" u="sng" dirty="0" smtClean="0">
                <a:solidFill>
                  <a:schemeClr val="accent2">
                    <a:lumMod val="75000"/>
                  </a:schemeClr>
                </a:solidFill>
              </a:rPr>
              <a:t>) do indivíduo </a:t>
            </a:r>
            <a:r>
              <a:rPr lang="pt-BR" sz="1800" i="1" u="sng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sz="1800" dirty="0" smtClean="0"/>
              <a:t>: inverso da distância ao </a:t>
            </a:r>
            <a:r>
              <a:rPr lang="pt-BR" sz="1800" i="1" dirty="0" err="1" smtClean="0"/>
              <a:t>k</a:t>
            </a:r>
            <a:r>
              <a:rPr lang="pt-BR" sz="1800" dirty="0" err="1" smtClean="0"/>
              <a:t>-ésimo</a:t>
            </a:r>
            <a:r>
              <a:rPr lang="pt-BR" sz="1800" dirty="0" smtClean="0"/>
              <a:t> vizinho mais próximo (</a:t>
            </a:r>
            <a:r>
              <a:rPr lang="pt-BR" sz="1800" i="1" dirty="0" err="1" smtClean="0"/>
              <a:t>σ</a:t>
            </a:r>
            <a:r>
              <a:rPr lang="pt-BR" sz="1800" baseline="-25000" dirty="0" err="1" smtClean="0"/>
              <a:t>i</a:t>
            </a:r>
            <a:r>
              <a:rPr lang="pt-BR" sz="1800" baseline="30000" dirty="0" err="1" smtClean="0"/>
              <a:t>k</a:t>
            </a:r>
            <a:r>
              <a:rPr lang="pt-BR" sz="1800" dirty="0" smtClean="0"/>
              <a:t>) no espaço de objetivos (leva à exploração de regiões pouco-povoadas):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SPEA2: </a:t>
            </a:r>
            <a:r>
              <a:rPr lang="en-US" sz="2000" dirty="0" err="1" smtClean="0">
                <a:solidFill>
                  <a:schemeClr val="tx1"/>
                </a:solidFill>
              </a:rPr>
              <a:t>Cálculo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i="1" dirty="0" smtClean="0">
                <a:solidFill>
                  <a:schemeClr val="tx1"/>
                </a:solidFill>
              </a:rPr>
              <a:t>Fitness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294914" y="5157192"/>
            <a:ext cx="4554172" cy="910456"/>
            <a:chOff x="1482306" y="4447370"/>
            <a:chExt cx="4554172" cy="910456"/>
          </a:xfrm>
        </p:grpSpPr>
        <p:sp>
          <p:nvSpPr>
            <p:cNvPr id="10" name="Retângulo 9"/>
            <p:cNvSpPr/>
            <p:nvPr/>
          </p:nvSpPr>
          <p:spPr bwMode="auto">
            <a:xfrm>
              <a:off x="1482306" y="4929198"/>
              <a:ext cx="4554172" cy="4286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F</a:t>
              </a:r>
              <a:r>
                <a:rPr lang="pt-BR" sz="2000" b="1" baseline="-25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SPEA2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(</a:t>
              </a:r>
              <a:r>
                <a:rPr lang="pt-BR" sz="2000" i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) = </a:t>
              </a:r>
              <a:r>
                <a:rPr lang="pt-BR" sz="2000" b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R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(</a:t>
              </a:r>
              <a:r>
                <a:rPr lang="pt-BR" sz="2000" i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) + </a:t>
              </a:r>
              <a:r>
                <a:rPr lang="pt-BR" sz="2000" b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D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(</a:t>
              </a:r>
              <a:r>
                <a:rPr lang="pt-BR" sz="2000" i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i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)</a:t>
              </a:r>
            </a:p>
          </p:txBody>
        </p:sp>
        <p:sp>
          <p:nvSpPr>
            <p:cNvPr id="11" name="Seta para baixo 18"/>
            <p:cNvSpPr>
              <a:spLocks noChangeArrowheads="1"/>
            </p:cNvSpPr>
            <p:nvPr/>
          </p:nvSpPr>
          <p:spPr bwMode="auto">
            <a:xfrm>
              <a:off x="3366483" y="4447370"/>
              <a:ext cx="785818" cy="42862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0" u="none"/>
            </a:p>
          </p:txBody>
        </p:sp>
      </p:grp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0475" y="4295786"/>
            <a:ext cx="1543050" cy="704850"/>
          </a:xfrm>
          <a:prstGeom prst="rect">
            <a:avLst/>
          </a:prstGeom>
          <a:noFill/>
        </p:spPr>
      </p:pic>
      <p:sp>
        <p:nvSpPr>
          <p:cNvPr id="1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SPEA2: </a:t>
            </a:r>
            <a:r>
              <a:rPr lang="en-US" sz="2000" dirty="0" err="1" smtClean="0">
                <a:solidFill>
                  <a:schemeClr val="tx1"/>
                </a:solidFill>
              </a:rPr>
              <a:t>Cálculo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i="1" dirty="0" smtClean="0">
                <a:solidFill>
                  <a:schemeClr val="tx1"/>
                </a:solidFill>
              </a:rPr>
              <a:t>Fitness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539552" y="2492896"/>
            <a:ext cx="3528392" cy="428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</a:t>
            </a:r>
            <a:r>
              <a:rPr lang="pt-BR" sz="2000" b="1" baseline="-25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SPEA2</a:t>
            </a:r>
            <a:r>
              <a: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pt-BR" sz="2000" i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i</a:t>
            </a:r>
            <a:r>
              <a: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) = </a:t>
            </a:r>
            <a:r>
              <a:rPr lang="pt-BR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R</a:t>
            </a:r>
            <a:r>
              <a: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pt-BR" sz="2000" i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i</a:t>
            </a:r>
            <a:r>
              <a: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) + </a:t>
            </a:r>
            <a:r>
              <a:rPr lang="pt-BR" sz="2000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</a:t>
            </a:r>
            <a:r>
              <a: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pt-BR" sz="2000" i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i</a:t>
            </a:r>
            <a:r>
              <a:rPr lang="pt-BR" sz="20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2555776" y="2924944"/>
            <a:ext cx="6120682" cy="1649884"/>
            <a:chOff x="1115614" y="3248893"/>
            <a:chExt cx="6120682" cy="1649884"/>
          </a:xfrm>
        </p:grpSpPr>
        <p:sp>
          <p:nvSpPr>
            <p:cNvPr id="13" name="CaixaDeTexto 12"/>
            <p:cNvSpPr txBox="1"/>
            <p:nvPr/>
          </p:nvSpPr>
          <p:spPr>
            <a:xfrm>
              <a:off x="2483768" y="4437112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Proximidade da Fronteira de Pareto</a:t>
              </a:r>
              <a:endParaRPr lang="pt-BR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" name="Conector angulado 13"/>
            <p:cNvCxnSpPr>
              <a:endCxn id="13" idx="1"/>
            </p:cNvCxnSpPr>
            <p:nvPr/>
          </p:nvCxnSpPr>
          <p:spPr>
            <a:xfrm rot="16200000" flipH="1">
              <a:off x="1090165" y="3274342"/>
              <a:ext cx="1419052" cy="1368154"/>
            </a:xfrm>
            <a:prstGeom prst="bentConnector2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3264425" y="2924944"/>
            <a:ext cx="5340023" cy="785788"/>
            <a:chOff x="2063149" y="4112989"/>
            <a:chExt cx="5340023" cy="785788"/>
          </a:xfrm>
        </p:grpSpPr>
        <p:sp>
          <p:nvSpPr>
            <p:cNvPr id="16" name="CaixaDeTexto 15"/>
            <p:cNvSpPr txBox="1"/>
            <p:nvPr/>
          </p:nvSpPr>
          <p:spPr>
            <a:xfrm>
              <a:off x="2711222" y="4437112"/>
              <a:ext cx="4691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Diversidade no Espaço de Objetivos</a:t>
              </a:r>
              <a:endParaRPr lang="pt-BR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7" name="Conector angulado 16"/>
            <p:cNvCxnSpPr>
              <a:endCxn id="16" idx="1"/>
            </p:cNvCxnSpPr>
            <p:nvPr/>
          </p:nvCxnSpPr>
          <p:spPr>
            <a:xfrm>
              <a:off x="2063149" y="4112989"/>
              <a:ext cx="648073" cy="554956"/>
            </a:xfrm>
            <a:prstGeom prst="bentConnector3">
              <a:avLst>
                <a:gd name="adj1" fmla="val -1307"/>
              </a:avLst>
            </a:prstGeom>
            <a:ln w="508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1043608" y="5252260"/>
            <a:ext cx="7056784" cy="7690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tx2"/>
                </a:solidFill>
                <a:cs typeface="Calibri" pitchFamily="34" charset="0"/>
              </a:rPr>
              <a:t>Trata as duas exigências em uma única métrica, </a:t>
            </a:r>
            <a:r>
              <a:rPr lang="pt-BR" sz="2000" b="1" dirty="0" smtClean="0">
                <a:solidFill>
                  <a:srgbClr val="FF0000"/>
                </a:solidFill>
                <a:cs typeface="Calibri" pitchFamily="34" charset="0"/>
              </a:rPr>
              <a:t>que deve ser minimizada</a:t>
            </a:r>
            <a:r>
              <a:rPr lang="pt-BR" sz="2000" b="1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  <a:endParaRPr lang="pt-BR" sz="2000" i="1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773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2286016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800" dirty="0" smtClean="0"/>
              <a:t>Deve manter o arquivo sempre com o mesmo número de soluções </a:t>
            </a:r>
            <a:r>
              <a:rPr lang="pt-BR" sz="1800" i="1" dirty="0" smtClean="0"/>
              <a:t>N</a:t>
            </a:r>
            <a:r>
              <a:rPr lang="pt-BR" sz="1800" i="1" baseline="-25000" dirty="0" smtClean="0"/>
              <a:t>A</a:t>
            </a:r>
            <a:r>
              <a:rPr lang="pt-BR" sz="1800" dirty="0" smtClean="0"/>
              <a:t>, definido pelo usuário;</a:t>
            </a:r>
          </a:p>
          <a:p>
            <a:pPr lvl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800" dirty="0" smtClean="0"/>
              <a:t>Busca manter uma melhor cobertura da fronteira de </a:t>
            </a:r>
            <a:r>
              <a:rPr lang="pt-BR" sz="1800" dirty="0" err="1" smtClean="0"/>
              <a:t>Pareto</a:t>
            </a:r>
            <a:r>
              <a:rPr lang="pt-BR" sz="1800" dirty="0" smtClean="0"/>
              <a:t>, evitando a eliminação de soluções dos extremos da fronteira;</a:t>
            </a:r>
          </a:p>
          <a:p>
            <a:pPr lvl="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800" dirty="0" smtClean="0"/>
              <a:t>É acionado na etapa de inserção das soluções não-dominadas da população no arquivo.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SPEA2: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 Atualização </a:t>
            </a:r>
            <a:r>
              <a:rPr lang="pt-BR" sz="2000" dirty="0" smtClean="0">
                <a:solidFill>
                  <a:schemeClr val="tx1"/>
                </a:solidFill>
              </a:rPr>
              <a:t>do Arquivo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214282" y="4143380"/>
            <a:ext cx="8572560" cy="785818"/>
            <a:chOff x="214282" y="4143380"/>
            <a:chExt cx="8572560" cy="785818"/>
          </a:xfrm>
        </p:grpSpPr>
        <p:sp>
          <p:nvSpPr>
            <p:cNvPr id="10" name="Retângulo 9"/>
            <p:cNvSpPr/>
            <p:nvPr/>
          </p:nvSpPr>
          <p:spPr bwMode="auto">
            <a:xfrm>
              <a:off x="214282" y="4286256"/>
              <a:ext cx="3643338" cy="4286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Se |arquivo| é inferior a </a:t>
              </a:r>
              <a:r>
                <a:rPr lang="pt-BR" sz="2000" i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N</a:t>
              </a:r>
              <a:r>
                <a:rPr lang="pt-BR" sz="2000" i="1" baseline="-25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: </a:t>
              </a:r>
            </a:p>
          </p:txBody>
        </p:sp>
        <p:sp>
          <p:nvSpPr>
            <p:cNvPr id="13" name="Espaço Reservado para Conteúdo 2"/>
            <p:cNvSpPr txBox="1">
              <a:spLocks/>
            </p:cNvSpPr>
            <p:nvPr/>
          </p:nvSpPr>
          <p:spPr>
            <a:xfrm>
              <a:off x="3986266" y="4143380"/>
              <a:ext cx="4800576" cy="785818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lvl="0" indent="-27432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76000"/>
                <a:buFont typeface="Wingdings 3"/>
                <a:buChar char=""/>
              </a:pPr>
              <a:r>
                <a:rPr lang="pt-BR" dirty="0" smtClean="0"/>
                <a:t>Completa o arquivo com os </a:t>
              </a:r>
              <a:r>
                <a:rPr lang="pt-BR" i="1" dirty="0" smtClean="0"/>
                <a:t>N</a:t>
              </a:r>
              <a:r>
                <a:rPr lang="pt-BR" i="1" baseline="-25000" dirty="0" smtClean="0"/>
                <a:t>A</a:t>
              </a:r>
              <a:r>
                <a:rPr lang="pt-BR" dirty="0" smtClean="0"/>
                <a:t> - |arquivo| melhores indivíduos dominados </a:t>
              </a:r>
              <a:r>
                <a:rPr lang="pt-BR" i="1" dirty="0" smtClean="0"/>
                <a:t>(fitness);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14282" y="5000636"/>
            <a:ext cx="8575904" cy="1357322"/>
            <a:chOff x="214282" y="5000636"/>
            <a:chExt cx="8575904" cy="1357322"/>
          </a:xfrm>
        </p:grpSpPr>
        <p:sp>
          <p:nvSpPr>
            <p:cNvPr id="12" name="Retângulo 11"/>
            <p:cNvSpPr/>
            <p:nvPr/>
          </p:nvSpPr>
          <p:spPr bwMode="auto">
            <a:xfrm>
              <a:off x="214282" y="5143512"/>
              <a:ext cx="3643338" cy="4286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Se |arquivo| é superior a </a:t>
              </a:r>
              <a:r>
                <a:rPr lang="pt-BR" sz="2000" i="1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N</a:t>
              </a:r>
              <a:r>
                <a:rPr lang="pt-BR" sz="2000" i="1" baseline="-25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A</a:t>
              </a:r>
              <a:r>
                <a:rPr lang="pt-BR" sz="2000" dirty="0" smtClean="0">
                  <a:solidFill>
                    <a:srgbClr val="0070C0"/>
                  </a:solidFill>
                  <a:ea typeface="Verdana" pitchFamily="34" charset="0"/>
                  <a:cs typeface="Verdana" pitchFamily="34" charset="0"/>
                </a:rPr>
                <a:t>: </a:t>
              </a:r>
            </a:p>
          </p:txBody>
        </p:sp>
        <p:sp>
          <p:nvSpPr>
            <p:cNvPr id="14" name="Espaço Reservado para Conteúdo 2"/>
            <p:cNvSpPr txBox="1">
              <a:spLocks/>
            </p:cNvSpPr>
            <p:nvPr/>
          </p:nvSpPr>
          <p:spPr>
            <a:xfrm>
              <a:off x="3989610" y="5000636"/>
              <a:ext cx="4800576" cy="1357322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lvl="0" indent="-27432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76000"/>
                <a:buFont typeface="Wingdings 3"/>
                <a:buChar char=""/>
              </a:pPr>
              <a:r>
                <a:rPr lang="pt-BR" dirty="0" smtClean="0"/>
                <a:t>Elimina os indivíduos excedentes através de um processo iterativo, que exclui os indivíduos de menor distância aos seus </a:t>
              </a:r>
              <a:r>
                <a:rPr lang="pt-BR" i="1" dirty="0" smtClean="0"/>
                <a:t>k</a:t>
              </a:r>
              <a:r>
                <a:rPr lang="pt-BR" dirty="0" smtClean="0"/>
                <a:t> vizinhos mais próximos.</a:t>
              </a:r>
            </a:p>
          </p:txBody>
        </p:sp>
      </p:grpSp>
      <p:sp>
        <p:nvSpPr>
          <p:cNvPr id="1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39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20002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São problemas de otimização caracterizados pela existência de mais de um critério a ser </a:t>
            </a:r>
            <a:r>
              <a:rPr lang="pt-BR" sz="2000" dirty="0" smtClean="0"/>
              <a:t>otimizado.</a:t>
            </a:r>
            <a:endParaRPr lang="pt-BR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Estes critérios são, na maioria das vezes, conflitantes entre si.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Formalmente (minimização):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Problemas de Otimização </a:t>
            </a:r>
            <a:r>
              <a:rPr lang="pt-BR" sz="2400" dirty="0" err="1" smtClean="0">
                <a:solidFill>
                  <a:schemeClr val="tx1"/>
                </a:solidFill>
              </a:rPr>
              <a:t>Multiobjetivo</a:t>
            </a:r>
            <a:r>
              <a:rPr lang="pt-BR" sz="2400" dirty="0" smtClean="0">
                <a:solidFill>
                  <a:schemeClr val="tx1"/>
                </a:solidFill>
              </a:rPr>
              <a:t> (OMO)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384" y="4221088"/>
            <a:ext cx="7383764" cy="1909453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000" dirty="0" smtClean="0"/>
              <a:t>São os dois algoritmos mais utilizados (</a:t>
            </a:r>
            <a:r>
              <a:rPr lang="pt-BR" sz="2000" i="1" dirty="0" smtClean="0"/>
              <a:t>benchmarks</a:t>
            </a:r>
            <a:r>
              <a:rPr lang="pt-BR" sz="2000" dirty="0" smtClean="0"/>
              <a:t>).</a:t>
            </a:r>
            <a:endParaRPr lang="pt-BR" sz="2000" dirty="0" smtClean="0"/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000" dirty="0" smtClean="0"/>
              <a:t>Ainda são considerados </a:t>
            </a:r>
            <a:r>
              <a:rPr lang="pt-BR" sz="2000" dirty="0" err="1" smtClean="0"/>
              <a:t>estado-da-arte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000" dirty="0" smtClean="0"/>
              <a:t>São algoritmos custosos: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 smtClean="0"/>
              <a:t>NSGA-II:</a:t>
            </a:r>
            <a:r>
              <a:rPr lang="pt-BR" sz="1600" dirty="0" smtClean="0"/>
              <a:t> 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dirty="0" smtClean="0"/>
              <a:t>Ranking por não dominância;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i="1" dirty="0" err="1" smtClean="0"/>
              <a:t>Crowding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Distance</a:t>
            </a:r>
            <a:r>
              <a:rPr lang="pt-BR" sz="1600" dirty="0" smtClean="0"/>
              <a:t>: ordenação de todos os indivíduos por cada objetivo;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b="1" dirty="0" smtClean="0"/>
              <a:t>SPEA2: 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dirty="0" smtClean="0"/>
              <a:t>Para cada indivíduo, deve ser calculada a distância a todos os demais indivíduos;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dirty="0" smtClean="0"/>
              <a:t>Tais vetores de distâncias devem ser ordenados para obtenção do </a:t>
            </a:r>
            <a:r>
              <a:rPr lang="pt-BR" sz="1600" i="1" dirty="0" smtClean="0"/>
              <a:t>k-</a:t>
            </a:r>
            <a:r>
              <a:rPr lang="pt-BR" sz="1600" i="1" dirty="0" err="1" smtClean="0"/>
              <a:t>ésimo</a:t>
            </a:r>
            <a:r>
              <a:rPr lang="pt-BR" sz="1600" dirty="0" smtClean="0"/>
              <a:t> vizinho mais próximo;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Comentários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sobre</a:t>
            </a:r>
            <a:r>
              <a:rPr lang="en-US" sz="2000" dirty="0" smtClean="0">
                <a:solidFill>
                  <a:schemeClr val="tx1"/>
                </a:solidFill>
              </a:rPr>
              <a:t> NSGA-II e SPEA2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40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500594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pt-BR" sz="2000" i="1" dirty="0" err="1" smtClean="0"/>
              <a:t>Multi-Objective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Evolutionary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Algorithm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Based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Decomposition</a:t>
            </a:r>
            <a:r>
              <a:rPr lang="pt-BR" sz="2000" dirty="0" smtClean="0"/>
              <a:t> </a:t>
            </a:r>
            <a:r>
              <a:rPr lang="pt-BR" sz="1600" dirty="0" smtClean="0"/>
              <a:t>(Zhang &amp; Li, 2007)</a:t>
            </a:r>
            <a:r>
              <a:rPr lang="pt-BR" sz="2000" dirty="0" smtClean="0"/>
              <a:t>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sz="1800" dirty="0" smtClean="0"/>
              <a:t>Decompõe o problema original em vários sub-problemas (permite usar qualquer técnica de decomposição);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sz="1800" dirty="0" smtClean="0"/>
              <a:t>Tende a ser menos custoso que NSGA-II e SPEA2;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sz="1800" dirty="0" smtClean="0"/>
              <a:t>Vem apresentando ótimos resultados na literatura;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sz="1800" dirty="0" smtClean="0"/>
              <a:t>Foi o vencedor da competição de otimização </a:t>
            </a:r>
            <a:r>
              <a:rPr lang="pt-BR" sz="1800" dirty="0" err="1" smtClean="0"/>
              <a:t>multiobjetivo</a:t>
            </a:r>
            <a:r>
              <a:rPr lang="pt-BR" sz="1800" dirty="0" smtClean="0"/>
              <a:t> para problemas sem restrições, no </a:t>
            </a:r>
            <a:r>
              <a:rPr lang="pt-BR" sz="1800" i="1" dirty="0" smtClean="0"/>
              <a:t>IEEE </a:t>
            </a:r>
            <a:r>
              <a:rPr lang="pt-BR" sz="1800" i="1" dirty="0" err="1" smtClean="0"/>
              <a:t>Congress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on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Evolutionary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Computation</a:t>
            </a:r>
            <a:r>
              <a:rPr lang="pt-BR" sz="1800" dirty="0" smtClean="0"/>
              <a:t> 2009 (CEC’2009).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Outras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Propostas</a:t>
            </a:r>
            <a:r>
              <a:rPr lang="en-US" sz="2000" dirty="0" smtClean="0">
                <a:solidFill>
                  <a:schemeClr val="tx1"/>
                </a:solidFill>
              </a:rPr>
              <a:t>: MOEA/D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Zhang Q., Li H.: </a:t>
            </a:r>
            <a:r>
              <a:rPr lang="en-US" sz="1200" i="1" dirty="0" smtClean="0"/>
              <a:t>MOEA/D: A </a:t>
            </a:r>
            <a:r>
              <a:rPr lang="en-US" sz="1200" i="1" dirty="0" err="1" smtClean="0"/>
              <a:t>Multiobjective</a:t>
            </a:r>
            <a:r>
              <a:rPr lang="en-US" sz="1200" i="1" dirty="0" smtClean="0"/>
              <a:t> Evolutionary Algorithm Based on Decomposition</a:t>
            </a:r>
            <a:r>
              <a:rPr lang="en-US" sz="1200" dirty="0" smtClean="0"/>
              <a:t>, IEEE Transactions on Evolutionary Computation, 11(6),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01380"/>
            <a:ext cx="8472518" cy="401990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pt-BR" sz="2000" dirty="0" smtClean="0"/>
              <a:t>É uma extensão do NSGA-II para tratar tanto problemas de otimização multiobjetivo quanto </a:t>
            </a:r>
            <a:r>
              <a:rPr lang="pt-BR" sz="2000" dirty="0" smtClean="0"/>
              <a:t>mono-objetivo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pt-BR" sz="2000" dirty="0" smtClean="0"/>
              <a:t>Apresenta mecanismos que se adaptam automaticamente ao tipo de problema sendo </a:t>
            </a:r>
            <a:r>
              <a:rPr lang="pt-BR" sz="2000" dirty="0" smtClean="0"/>
              <a:t>tratado.</a:t>
            </a:r>
            <a:endParaRPr lang="pt-BR" sz="2000" dirty="0" smtClean="0"/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pt-BR" sz="2000" dirty="0" smtClean="0"/>
              <a:t>Introduz operadores para manutenção de diversidade também no espaço de variáveis: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Para tratar a questão da </a:t>
            </a:r>
            <a:r>
              <a:rPr lang="pt-BR" sz="1800" dirty="0" smtClean="0"/>
              <a:t>multimodalidade.</a:t>
            </a:r>
            <a:endParaRPr lang="pt-BR" sz="18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Modificação no operador de </a:t>
            </a:r>
            <a:r>
              <a:rPr lang="pt-BR" sz="1800" i="1" dirty="0" err="1" smtClean="0"/>
              <a:t>crowding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distance</a:t>
            </a:r>
            <a:r>
              <a:rPr lang="pt-BR" sz="1800" i="1" dirty="0" smtClean="0"/>
              <a:t>.</a:t>
            </a:r>
            <a:endParaRPr lang="pt-BR" sz="18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Outras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Propostas</a:t>
            </a:r>
            <a:r>
              <a:rPr lang="en-US" sz="2000" dirty="0" smtClean="0">
                <a:solidFill>
                  <a:schemeClr val="tx1"/>
                </a:solidFill>
              </a:rPr>
              <a:t>: Omni-Optimizer </a:t>
            </a:r>
            <a:r>
              <a:rPr lang="en-US" sz="1600" dirty="0" smtClean="0">
                <a:solidFill>
                  <a:schemeClr val="tx1"/>
                </a:solidFill>
              </a:rPr>
              <a:t>(Deb &amp; </a:t>
            </a:r>
            <a:r>
              <a:rPr lang="en-US" sz="1600" dirty="0" err="1" smtClean="0">
                <a:solidFill>
                  <a:schemeClr val="tx1"/>
                </a:solidFill>
              </a:rPr>
              <a:t>Tiwari</a:t>
            </a:r>
            <a:r>
              <a:rPr lang="en-US" sz="1600" dirty="0" smtClean="0">
                <a:solidFill>
                  <a:schemeClr val="tx1"/>
                </a:solidFill>
              </a:rPr>
              <a:t>, 2005)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200" dirty="0" err="1" smtClean="0"/>
              <a:t>Deb</a:t>
            </a:r>
            <a:r>
              <a:rPr lang="pt-BR" sz="1200" dirty="0" smtClean="0"/>
              <a:t> K., </a:t>
            </a:r>
            <a:r>
              <a:rPr lang="pt-BR" sz="1200" dirty="0" err="1" smtClean="0"/>
              <a:t>Tiwari</a:t>
            </a:r>
            <a:r>
              <a:rPr lang="pt-BR" sz="1200" dirty="0" smtClean="0"/>
              <a:t> S.: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Omni-optimizer</a:t>
            </a:r>
            <a:r>
              <a:rPr lang="pt-BR" sz="1200" i="1" dirty="0" smtClean="0"/>
              <a:t>: A Procedure for Single </a:t>
            </a:r>
            <a:r>
              <a:rPr lang="pt-BR" sz="1200" i="1" dirty="0" err="1" smtClean="0"/>
              <a:t>and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Multi-objective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Optimization</a:t>
            </a:r>
            <a:r>
              <a:rPr lang="pt-BR" sz="1200" dirty="0" smtClean="0"/>
              <a:t>. In: C. A. </a:t>
            </a:r>
            <a:r>
              <a:rPr lang="pt-BR" sz="1200" dirty="0" err="1" smtClean="0"/>
              <a:t>Coello</a:t>
            </a:r>
            <a:r>
              <a:rPr lang="pt-BR" sz="1200" dirty="0" smtClean="0"/>
              <a:t> </a:t>
            </a:r>
            <a:r>
              <a:rPr lang="pt-BR" sz="1200" dirty="0" err="1" smtClean="0"/>
              <a:t>Coello</a:t>
            </a:r>
            <a:r>
              <a:rPr lang="pt-BR" sz="1200" dirty="0" smtClean="0"/>
              <a:t> et al. (Eds): </a:t>
            </a:r>
            <a:r>
              <a:rPr lang="pt-BR" sz="1200" dirty="0" err="1" smtClean="0"/>
              <a:t>Proc</a:t>
            </a:r>
            <a:r>
              <a:rPr lang="pt-BR" sz="1200" dirty="0" smtClean="0"/>
              <a:t> </a:t>
            </a:r>
            <a:r>
              <a:rPr lang="pt-BR" sz="1200" dirty="0" err="1" smtClean="0"/>
              <a:t>of</a:t>
            </a:r>
            <a:r>
              <a:rPr lang="pt-BR" sz="1200" dirty="0" smtClean="0"/>
              <a:t> </a:t>
            </a:r>
            <a:r>
              <a:rPr lang="pt-BR" sz="1200" dirty="0" err="1" smtClean="0"/>
              <a:t>the</a:t>
            </a:r>
            <a:r>
              <a:rPr lang="pt-BR" sz="1200" dirty="0" smtClean="0"/>
              <a:t> 3rd </a:t>
            </a:r>
            <a:r>
              <a:rPr lang="pt-BR" sz="1200" dirty="0" err="1" smtClean="0"/>
              <a:t>International</a:t>
            </a:r>
            <a:r>
              <a:rPr lang="pt-BR" sz="1200" dirty="0" smtClean="0"/>
              <a:t> </a:t>
            </a:r>
            <a:r>
              <a:rPr lang="pt-BR" sz="1200" dirty="0" err="1" smtClean="0"/>
              <a:t>Conference</a:t>
            </a:r>
            <a:r>
              <a:rPr lang="pt-BR" sz="1200" dirty="0" smtClean="0"/>
              <a:t> </a:t>
            </a:r>
            <a:r>
              <a:rPr lang="pt-BR" sz="1200" dirty="0" err="1" smtClean="0"/>
              <a:t>on</a:t>
            </a:r>
            <a:r>
              <a:rPr lang="pt-BR" sz="1200" dirty="0" smtClean="0"/>
              <a:t> </a:t>
            </a:r>
            <a:r>
              <a:rPr lang="pt-BR" sz="1200" dirty="0" err="1" smtClean="0"/>
              <a:t>Evolutionary</a:t>
            </a:r>
            <a:r>
              <a:rPr lang="pt-BR" sz="1200" dirty="0" smtClean="0"/>
              <a:t> </a:t>
            </a:r>
            <a:r>
              <a:rPr lang="pt-BR" sz="1200" dirty="0" err="1" smtClean="0"/>
              <a:t>Multi-Criterion</a:t>
            </a:r>
            <a:r>
              <a:rPr lang="pt-BR" sz="1200" dirty="0" smtClean="0"/>
              <a:t> </a:t>
            </a:r>
            <a:r>
              <a:rPr lang="pt-BR" sz="1200" dirty="0" err="1" smtClean="0"/>
              <a:t>Optimization</a:t>
            </a:r>
            <a:r>
              <a:rPr lang="pt-BR" sz="1200" dirty="0" smtClean="0"/>
              <a:t> (EMO), 2005</a:t>
            </a:r>
            <a:r>
              <a:rPr lang="en-U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Evolutivos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329642" cy="4500594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pt-BR" sz="1800" dirty="0" err="1" smtClean="0"/>
              <a:t>cob-aiNet</a:t>
            </a:r>
            <a:r>
              <a:rPr lang="pt-BR" sz="1800" dirty="0" smtClean="0"/>
              <a:t>[MO] – </a:t>
            </a:r>
            <a:r>
              <a:rPr lang="pt-BR" sz="1800" i="1" dirty="0" err="1" smtClean="0"/>
              <a:t>Concentration-based</a:t>
            </a:r>
            <a:r>
              <a:rPr lang="pt-BR" sz="1800" i="1" dirty="0" smtClean="0"/>
              <a:t> Artificial </a:t>
            </a:r>
            <a:r>
              <a:rPr lang="pt-BR" sz="1800" i="1" dirty="0" err="1" smtClean="0"/>
              <a:t>Immune</a:t>
            </a:r>
            <a:r>
              <a:rPr lang="pt-BR" sz="1800" i="1" dirty="0" smtClean="0"/>
              <a:t> Network for </a:t>
            </a:r>
            <a:r>
              <a:rPr lang="pt-BR" sz="1800" i="1" dirty="0" err="1" smtClean="0"/>
              <a:t>Multiobjective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Optimization</a:t>
            </a:r>
            <a:r>
              <a:rPr lang="pt-BR" sz="1800" dirty="0" smtClean="0"/>
              <a:t> </a:t>
            </a:r>
            <a:r>
              <a:rPr lang="pt-BR" sz="1400" dirty="0" smtClean="0"/>
              <a:t>(Coelho &amp; Von </a:t>
            </a:r>
            <a:r>
              <a:rPr lang="pt-BR" sz="1400" dirty="0" err="1" smtClean="0"/>
              <a:t>Zuben</a:t>
            </a:r>
            <a:r>
              <a:rPr lang="pt-BR" sz="1400" dirty="0" smtClean="0"/>
              <a:t>, 2011)</a:t>
            </a:r>
            <a:r>
              <a:rPr lang="pt-BR" sz="1800" dirty="0" smtClean="0"/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700" dirty="0" smtClean="0"/>
              <a:t>Proposto para tratar problemas que exigem não só a obtenção de uma boa aproximação da fronteira de Pareto, mas também do conjunto de </a:t>
            </a:r>
            <a:r>
              <a:rPr lang="pt-BR" sz="1700" dirty="0" err="1" smtClean="0"/>
              <a:t>Pareto</a:t>
            </a:r>
            <a:r>
              <a:rPr lang="pt-BR" sz="1700" dirty="0" smtClean="0"/>
              <a:t>.</a:t>
            </a:r>
            <a:endParaRPr lang="pt-BR" sz="1700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700" dirty="0" smtClean="0"/>
              <a:t>Baseado no paradigma de Sistemas Imunológicos Artificiais: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700" dirty="0" smtClean="0"/>
              <a:t>Muitos algoritmos baseados neste paradigma possuem boa capacidade de manutenção de diversidade no espaço de </a:t>
            </a:r>
            <a:r>
              <a:rPr lang="pt-BR" sz="1700" dirty="0" smtClean="0"/>
              <a:t>variáveis.</a:t>
            </a:r>
            <a:endParaRPr lang="pt-BR" sz="1700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700" dirty="0" smtClean="0"/>
              <a:t>Adota a técnica de atribuição de </a:t>
            </a:r>
            <a:r>
              <a:rPr lang="pt-BR" sz="1700" i="1" dirty="0" smtClean="0"/>
              <a:t>fitness</a:t>
            </a:r>
            <a:r>
              <a:rPr lang="pt-BR" sz="1700" dirty="0" smtClean="0"/>
              <a:t> do SPEA2: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700" dirty="0" smtClean="0"/>
              <a:t>Mecanismos </a:t>
            </a:r>
            <a:r>
              <a:rPr lang="pt-BR" sz="1700" dirty="0" err="1" smtClean="0"/>
              <a:t>imuno-inspirados</a:t>
            </a:r>
            <a:r>
              <a:rPr lang="pt-BR" sz="1700" dirty="0" smtClean="0"/>
              <a:t> voltados para manutenção de diversidade no espaço de </a:t>
            </a:r>
            <a:r>
              <a:rPr lang="pt-BR" sz="1700" dirty="0" smtClean="0"/>
              <a:t>variáveis.</a:t>
            </a:r>
            <a:endParaRPr lang="pt-BR" sz="17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Outras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Propostas</a:t>
            </a:r>
            <a:r>
              <a:rPr lang="en-US" sz="2000" dirty="0" smtClean="0">
                <a:solidFill>
                  <a:schemeClr val="tx1"/>
                </a:solidFill>
              </a:rPr>
              <a:t>: cob-</a:t>
            </a:r>
            <a:r>
              <a:rPr lang="en-US" sz="2000" dirty="0" err="1" smtClean="0">
                <a:solidFill>
                  <a:schemeClr val="tx1"/>
                </a:solidFill>
              </a:rPr>
              <a:t>aiNet</a:t>
            </a:r>
            <a:r>
              <a:rPr lang="en-US" sz="2000" dirty="0" smtClean="0">
                <a:solidFill>
                  <a:schemeClr val="tx1"/>
                </a:solidFill>
              </a:rPr>
              <a:t>[MO]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200" dirty="0" smtClean="0"/>
              <a:t>Coelho, G. P.; Von </a:t>
            </a:r>
            <a:r>
              <a:rPr lang="pt-BR" sz="1200" dirty="0" err="1" smtClean="0"/>
              <a:t>Zuben</a:t>
            </a:r>
            <a:r>
              <a:rPr lang="pt-BR" sz="1200" dirty="0" smtClean="0"/>
              <a:t>, F. J.: </a:t>
            </a:r>
            <a:r>
              <a:rPr lang="pt-BR" sz="1200" i="1" dirty="0" smtClean="0"/>
              <a:t>A </a:t>
            </a:r>
            <a:r>
              <a:rPr lang="pt-BR" sz="1200" i="1" dirty="0" err="1" smtClean="0"/>
              <a:t>Concentration-based</a:t>
            </a:r>
            <a:r>
              <a:rPr lang="pt-BR" sz="1200" i="1" dirty="0" smtClean="0"/>
              <a:t> Artificial </a:t>
            </a:r>
            <a:r>
              <a:rPr lang="pt-BR" sz="1200" i="1" dirty="0" err="1" smtClean="0"/>
              <a:t>Immune</a:t>
            </a:r>
            <a:r>
              <a:rPr lang="pt-BR" sz="1200" i="1" dirty="0" smtClean="0"/>
              <a:t> Network for </a:t>
            </a:r>
            <a:r>
              <a:rPr lang="pt-BR" sz="1200" i="1" dirty="0" err="1" smtClean="0"/>
              <a:t>Multi-objective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Optimization</a:t>
            </a:r>
            <a:r>
              <a:rPr lang="pt-BR" sz="1200" dirty="0" smtClean="0"/>
              <a:t>. In: Proc</a:t>
            </a:r>
            <a:r>
              <a:rPr lang="pt-BR" sz="1200" dirty="0"/>
              <a:t>.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the</a:t>
            </a:r>
            <a:r>
              <a:rPr lang="pt-BR" sz="1200" dirty="0"/>
              <a:t> </a:t>
            </a:r>
            <a:r>
              <a:rPr lang="pt-BR" sz="1200" dirty="0" smtClean="0"/>
              <a:t>6th </a:t>
            </a:r>
            <a:r>
              <a:rPr lang="pt-BR" sz="1200" dirty="0" err="1"/>
              <a:t>International</a:t>
            </a:r>
            <a:r>
              <a:rPr lang="pt-BR" sz="1200" dirty="0"/>
              <a:t> </a:t>
            </a:r>
            <a:r>
              <a:rPr lang="pt-BR" sz="1200" dirty="0" err="1"/>
              <a:t>Conference</a:t>
            </a:r>
            <a:r>
              <a:rPr lang="pt-BR" sz="1200" dirty="0"/>
              <a:t> </a:t>
            </a:r>
            <a:r>
              <a:rPr lang="pt-BR" sz="1200" dirty="0" err="1"/>
              <a:t>on</a:t>
            </a:r>
            <a:r>
              <a:rPr lang="pt-BR" sz="1200" dirty="0"/>
              <a:t> </a:t>
            </a:r>
            <a:r>
              <a:rPr lang="pt-BR" sz="1200" dirty="0" err="1"/>
              <a:t>Evolutionary</a:t>
            </a:r>
            <a:r>
              <a:rPr lang="pt-BR" sz="1200" dirty="0"/>
              <a:t> </a:t>
            </a:r>
            <a:r>
              <a:rPr lang="pt-BR" sz="1200" dirty="0" err="1"/>
              <a:t>Multi-Criterion</a:t>
            </a:r>
            <a:r>
              <a:rPr lang="pt-BR" sz="1200" dirty="0"/>
              <a:t> </a:t>
            </a:r>
            <a:r>
              <a:rPr lang="pt-BR" sz="1200" dirty="0" err="1"/>
              <a:t>Optimization</a:t>
            </a:r>
            <a:r>
              <a:rPr lang="pt-BR" sz="1200" dirty="0"/>
              <a:t> (EMO), </a:t>
            </a:r>
            <a:r>
              <a:rPr lang="pt-BR" sz="1200" dirty="0" smtClean="0"/>
              <a:t>2011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00034" y="2428868"/>
            <a:ext cx="821537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Conceitos Básicos;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Algoritmos Clássicos </a:t>
            </a:r>
            <a:r>
              <a:rPr lang="pt-BR" sz="2400" i="1" dirty="0" smtClean="0"/>
              <a:t>vs. </a:t>
            </a:r>
            <a:r>
              <a:rPr lang="pt-BR" sz="2400" dirty="0" smtClean="0"/>
              <a:t>Algoritmos Evolutivos: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Casos de Estudo;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Tendências e Aplicações;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Referências.</a:t>
            </a:r>
            <a:endParaRPr lang="pt-BR" sz="2400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44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472518" cy="1656184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Problema com dois objetivos e cinco </a:t>
            </a:r>
            <a:r>
              <a:rPr lang="pt-BR" sz="2000" dirty="0" smtClean="0">
                <a:solidFill>
                  <a:schemeClr val="tx1"/>
                </a:solidFill>
              </a:rPr>
              <a:t>variáveis.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Multimodal.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Conjunto de Pareto distribuído em regiões separadas e bem </a:t>
            </a:r>
            <a:r>
              <a:rPr lang="pt-BR" sz="2000" dirty="0" smtClean="0">
                <a:solidFill>
                  <a:schemeClr val="tx1"/>
                </a:solidFill>
              </a:rPr>
              <a:t>definidas.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Problema </a:t>
            </a:r>
            <a:r>
              <a:rPr lang="pt-BR" sz="2000" dirty="0" err="1" smtClean="0">
                <a:solidFill>
                  <a:schemeClr val="tx1"/>
                </a:solidFill>
              </a:rPr>
              <a:t>Deb</a:t>
            </a:r>
            <a:r>
              <a:rPr lang="pt-BR" sz="2000" dirty="0" smtClean="0">
                <a:solidFill>
                  <a:schemeClr val="tx1"/>
                </a:solidFill>
              </a:rPr>
              <a:t> &amp; </a:t>
            </a:r>
            <a:r>
              <a:rPr lang="pt-BR" sz="2000" dirty="0" err="1" smtClean="0">
                <a:solidFill>
                  <a:schemeClr val="tx1"/>
                </a:solidFill>
              </a:rPr>
              <a:t>Tiwari</a:t>
            </a:r>
            <a:r>
              <a:rPr lang="pt-BR" sz="2000" dirty="0" smtClean="0">
                <a:solidFill>
                  <a:schemeClr val="tx1"/>
                </a:solidFill>
              </a:rPr>
              <a:t> – Fronteiras de Pareto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90546" y="3792066"/>
            <a:ext cx="7562909" cy="237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200" dirty="0" err="1" smtClean="0"/>
              <a:t>Deb</a:t>
            </a:r>
            <a:r>
              <a:rPr lang="pt-BR" sz="1200" dirty="0" smtClean="0"/>
              <a:t> K., </a:t>
            </a:r>
            <a:r>
              <a:rPr lang="pt-BR" sz="1200" dirty="0" err="1" smtClean="0"/>
              <a:t>Tiwari</a:t>
            </a:r>
            <a:r>
              <a:rPr lang="pt-BR" sz="1200" dirty="0" smtClean="0"/>
              <a:t> S.: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Omni-optimizer</a:t>
            </a:r>
            <a:r>
              <a:rPr lang="pt-BR" sz="1200" i="1" dirty="0" smtClean="0"/>
              <a:t>: A Procedure for Single </a:t>
            </a:r>
            <a:r>
              <a:rPr lang="pt-BR" sz="1200" i="1" dirty="0" err="1" smtClean="0"/>
              <a:t>and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Multi-objective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Optimization</a:t>
            </a:r>
            <a:r>
              <a:rPr lang="pt-BR" sz="1200" dirty="0" smtClean="0"/>
              <a:t>. In: C. A. </a:t>
            </a:r>
            <a:r>
              <a:rPr lang="pt-BR" sz="1200" dirty="0" err="1" smtClean="0"/>
              <a:t>Coello</a:t>
            </a:r>
            <a:r>
              <a:rPr lang="pt-BR" sz="1200" dirty="0" smtClean="0"/>
              <a:t> </a:t>
            </a:r>
            <a:r>
              <a:rPr lang="pt-BR" sz="1200" dirty="0" err="1" smtClean="0"/>
              <a:t>Coello</a:t>
            </a:r>
            <a:r>
              <a:rPr lang="pt-BR" sz="1200" dirty="0" smtClean="0"/>
              <a:t> et al. (Eds): </a:t>
            </a:r>
            <a:r>
              <a:rPr lang="pt-BR" sz="1200" dirty="0" err="1" smtClean="0"/>
              <a:t>Proc</a:t>
            </a:r>
            <a:r>
              <a:rPr lang="pt-BR" sz="1200" dirty="0" smtClean="0"/>
              <a:t> </a:t>
            </a:r>
            <a:r>
              <a:rPr lang="pt-BR" sz="1200" dirty="0" err="1" smtClean="0"/>
              <a:t>of</a:t>
            </a:r>
            <a:r>
              <a:rPr lang="pt-BR" sz="1200" dirty="0" smtClean="0"/>
              <a:t> </a:t>
            </a:r>
            <a:r>
              <a:rPr lang="pt-BR" sz="1200" dirty="0" err="1" smtClean="0"/>
              <a:t>the</a:t>
            </a:r>
            <a:r>
              <a:rPr lang="pt-BR" sz="1200" dirty="0" smtClean="0"/>
              <a:t> 3rd </a:t>
            </a:r>
            <a:r>
              <a:rPr lang="pt-BR" sz="1200" dirty="0" err="1" smtClean="0"/>
              <a:t>International</a:t>
            </a:r>
            <a:r>
              <a:rPr lang="pt-BR" sz="1200" dirty="0" smtClean="0"/>
              <a:t> </a:t>
            </a:r>
            <a:r>
              <a:rPr lang="pt-BR" sz="1200" dirty="0" err="1" smtClean="0"/>
              <a:t>Conference</a:t>
            </a:r>
            <a:r>
              <a:rPr lang="pt-BR" sz="1200" dirty="0" smtClean="0"/>
              <a:t> </a:t>
            </a:r>
            <a:r>
              <a:rPr lang="pt-BR" sz="1200" dirty="0" err="1" smtClean="0"/>
              <a:t>on</a:t>
            </a:r>
            <a:r>
              <a:rPr lang="pt-BR" sz="1200" dirty="0" smtClean="0"/>
              <a:t> </a:t>
            </a:r>
            <a:r>
              <a:rPr lang="pt-BR" sz="1200" dirty="0" err="1" smtClean="0"/>
              <a:t>Evolutionary</a:t>
            </a:r>
            <a:r>
              <a:rPr lang="pt-BR" sz="1200" dirty="0" smtClean="0"/>
              <a:t> </a:t>
            </a:r>
            <a:r>
              <a:rPr lang="pt-BR" sz="1200" dirty="0" err="1" smtClean="0"/>
              <a:t>Multi-Criterion</a:t>
            </a:r>
            <a:r>
              <a:rPr lang="pt-BR" sz="1200" dirty="0" smtClean="0"/>
              <a:t> </a:t>
            </a:r>
            <a:r>
              <a:rPr lang="pt-BR" sz="1200" dirty="0" err="1" smtClean="0"/>
              <a:t>Optimization</a:t>
            </a:r>
            <a:r>
              <a:rPr lang="pt-BR" sz="1200" dirty="0" smtClean="0"/>
              <a:t> (EMO), 2005</a:t>
            </a:r>
            <a:r>
              <a:rPr lang="en-U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de Estudo</a:t>
            </a:r>
            <a:endParaRPr lang="pt-BR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7" b="2645"/>
          <a:stretch/>
        </p:blipFill>
        <p:spPr bwMode="auto">
          <a:xfrm>
            <a:off x="1725024" y="1214754"/>
            <a:ext cx="6407087" cy="545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2411760" y="1214754"/>
            <a:ext cx="6696744" cy="4743818"/>
            <a:chOff x="2123728" y="1214754"/>
            <a:chExt cx="6696744" cy="4743818"/>
          </a:xfrm>
        </p:grpSpPr>
        <p:cxnSp>
          <p:nvCxnSpPr>
            <p:cNvPr id="10" name="Conector reto 9"/>
            <p:cNvCxnSpPr>
              <a:stCxn id="13" idx="1"/>
            </p:cNvCxnSpPr>
            <p:nvPr/>
          </p:nvCxnSpPr>
          <p:spPr>
            <a:xfrm flipH="1" flipV="1">
              <a:off x="2123728" y="1214754"/>
              <a:ext cx="5040560" cy="455915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2123728" y="1214754"/>
              <a:ext cx="5868652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endCxn id="13" idx="0"/>
            </p:cNvCxnSpPr>
            <p:nvPr/>
          </p:nvCxnSpPr>
          <p:spPr>
            <a:xfrm>
              <a:off x="7992380" y="1214754"/>
              <a:ext cx="0" cy="437448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7164288" y="5589240"/>
              <a:ext cx="1656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err="1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pt-BR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ob-aiNet</a:t>
              </a:r>
              <a:r>
                <a:rPr lang="pt-BR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[MO]</a:t>
              </a:r>
              <a:endPara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043608" y="1907540"/>
            <a:ext cx="6912768" cy="4761820"/>
            <a:chOff x="755576" y="1907540"/>
            <a:chExt cx="6912768" cy="4761820"/>
          </a:xfrm>
        </p:grpSpPr>
        <p:cxnSp>
          <p:nvCxnSpPr>
            <p:cNvPr id="15" name="Conector reto 14"/>
            <p:cNvCxnSpPr>
              <a:stCxn id="18" idx="3"/>
            </p:cNvCxnSpPr>
            <p:nvPr/>
          </p:nvCxnSpPr>
          <p:spPr>
            <a:xfrm>
              <a:off x="2411760" y="2092206"/>
              <a:ext cx="5256584" cy="4577154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259632" y="2276872"/>
              <a:ext cx="0" cy="43924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1259632" y="6669360"/>
              <a:ext cx="6408712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755576" y="1907540"/>
              <a:ext cx="16561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Omni-optimizer</a:t>
              </a:r>
              <a:endPara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Retângulo 5"/>
          <p:cNvSpPr/>
          <p:nvPr/>
        </p:nvSpPr>
        <p:spPr>
          <a:xfrm>
            <a:off x="449600" y="1324257"/>
            <a:ext cx="522000" cy="4913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Problema </a:t>
            </a:r>
            <a:r>
              <a:rPr lang="pt-BR" dirty="0" err="1" smtClean="0">
                <a:solidFill>
                  <a:schemeClr val="tx1"/>
                </a:solidFill>
              </a:rPr>
              <a:t>Deb</a:t>
            </a:r>
            <a:r>
              <a:rPr lang="pt-BR" dirty="0" smtClean="0">
                <a:solidFill>
                  <a:schemeClr val="tx1"/>
                </a:solidFill>
              </a:rPr>
              <a:t> &amp; </a:t>
            </a:r>
            <a:r>
              <a:rPr lang="pt-BR" dirty="0" err="1" smtClean="0">
                <a:solidFill>
                  <a:schemeClr val="tx1"/>
                </a:solidFill>
              </a:rPr>
              <a:t>Tiwari</a:t>
            </a:r>
            <a:r>
              <a:rPr lang="pt-BR" dirty="0" smtClean="0">
                <a:solidFill>
                  <a:schemeClr val="tx1"/>
                </a:solidFill>
              </a:rPr>
              <a:t> – Conjuntos de Pareto</a:t>
            </a:r>
          </a:p>
        </p:txBody>
      </p:sp>
      <p:sp>
        <p:nvSpPr>
          <p:cNvPr id="1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098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472518" cy="1152128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Problema com dois objetivos e trinta </a:t>
            </a:r>
            <a:r>
              <a:rPr lang="pt-BR" sz="2000" dirty="0" smtClean="0">
                <a:solidFill>
                  <a:schemeClr val="tx1"/>
                </a:solidFill>
              </a:rPr>
              <a:t>variáveis.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Fronteira de Pareto descontínua.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Problema ZDT3 – Fronteiras de Pareto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717032"/>
            <a:ext cx="760095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200" dirty="0" err="1" smtClean="0"/>
              <a:t>Zitzler</a:t>
            </a:r>
            <a:r>
              <a:rPr lang="pt-BR" sz="1200" dirty="0" smtClean="0"/>
              <a:t>, E., </a:t>
            </a:r>
            <a:r>
              <a:rPr lang="pt-BR" sz="1200" dirty="0" err="1" smtClean="0"/>
              <a:t>Deb</a:t>
            </a:r>
            <a:r>
              <a:rPr lang="pt-BR" sz="1200" dirty="0" smtClean="0"/>
              <a:t> K., </a:t>
            </a:r>
            <a:r>
              <a:rPr lang="pt-BR" sz="1200" dirty="0" err="1" smtClean="0"/>
              <a:t>Thiele</a:t>
            </a:r>
            <a:r>
              <a:rPr lang="pt-BR" sz="1200" dirty="0" smtClean="0"/>
              <a:t> L.: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Comparison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of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multiobjective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evolutionary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algorithms</a:t>
            </a:r>
            <a:r>
              <a:rPr lang="pt-BR" sz="1200" i="1" dirty="0" smtClean="0"/>
              <a:t>: </a:t>
            </a:r>
            <a:r>
              <a:rPr lang="pt-BR" sz="1200" i="1" dirty="0" err="1" smtClean="0"/>
              <a:t>Empirical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results</a:t>
            </a:r>
            <a:r>
              <a:rPr lang="pt-BR" sz="1200" dirty="0" smtClean="0"/>
              <a:t>. </a:t>
            </a:r>
            <a:r>
              <a:rPr lang="pt-BR" sz="1200" dirty="0" err="1" smtClean="0"/>
              <a:t>Evolutionary</a:t>
            </a:r>
            <a:r>
              <a:rPr lang="pt-BR" sz="1200" dirty="0" smtClean="0"/>
              <a:t> </a:t>
            </a:r>
            <a:r>
              <a:rPr lang="pt-BR" sz="1200" dirty="0" err="1" smtClean="0"/>
              <a:t>Computation</a:t>
            </a:r>
            <a:r>
              <a:rPr lang="pt-BR" sz="1200" dirty="0" smtClean="0"/>
              <a:t>, 8, pp. 173-195, 2000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105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472518" cy="1440160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Pertence à classe de problemas DTLZ:</a:t>
            </a:r>
          </a:p>
          <a:p>
            <a:pPr marL="548640"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1800" dirty="0" smtClean="0"/>
              <a:t>Escalabilidade do número de </a:t>
            </a:r>
            <a:r>
              <a:rPr lang="pt-BR" sz="1800" dirty="0" smtClean="0"/>
              <a:t>objetivos.</a:t>
            </a:r>
            <a:endParaRPr lang="pt-BR" sz="1800" dirty="0" smtClean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Fronteira de Pareto não-convexa.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Problema DTLZ2 – Fronteiras de Pareto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200" dirty="0" err="1" smtClean="0"/>
              <a:t>Deb</a:t>
            </a:r>
            <a:r>
              <a:rPr lang="pt-BR" sz="1200" dirty="0" smtClean="0"/>
              <a:t> K., </a:t>
            </a:r>
            <a:r>
              <a:rPr lang="pt-BR" sz="1200" dirty="0" err="1" smtClean="0"/>
              <a:t>Thiele</a:t>
            </a:r>
            <a:r>
              <a:rPr lang="pt-BR" sz="1200" dirty="0" smtClean="0"/>
              <a:t> L., </a:t>
            </a:r>
            <a:r>
              <a:rPr lang="pt-BR" sz="1200" dirty="0" err="1" smtClean="0"/>
              <a:t>Laumanns</a:t>
            </a:r>
            <a:r>
              <a:rPr lang="pt-BR" sz="1200" dirty="0"/>
              <a:t>, M., </a:t>
            </a:r>
            <a:r>
              <a:rPr lang="pt-BR" sz="1200" dirty="0" err="1"/>
              <a:t>Zitzler</a:t>
            </a:r>
            <a:r>
              <a:rPr lang="pt-BR" sz="1200" dirty="0"/>
              <a:t>, E.: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Scalable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multi-objective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optimization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test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problems</a:t>
            </a:r>
            <a:r>
              <a:rPr lang="pt-BR" sz="1200" dirty="0" smtClean="0"/>
              <a:t>. In Proc. </a:t>
            </a:r>
            <a:r>
              <a:rPr lang="pt-BR" sz="1200" dirty="0" err="1" smtClean="0"/>
              <a:t>Of</a:t>
            </a:r>
            <a:r>
              <a:rPr lang="pt-BR" sz="1200" dirty="0" smtClean="0"/>
              <a:t> </a:t>
            </a:r>
            <a:r>
              <a:rPr lang="pt-BR" sz="1200" dirty="0" err="1" smtClean="0"/>
              <a:t>the</a:t>
            </a:r>
            <a:r>
              <a:rPr lang="pt-BR" sz="1200" dirty="0" smtClean="0"/>
              <a:t> 2002 IEEE </a:t>
            </a:r>
            <a:r>
              <a:rPr lang="pt-BR" sz="1200" dirty="0" err="1" smtClean="0"/>
              <a:t>Congress</a:t>
            </a:r>
            <a:r>
              <a:rPr lang="pt-BR" sz="1200" dirty="0" smtClean="0"/>
              <a:t> </a:t>
            </a:r>
            <a:r>
              <a:rPr lang="pt-BR" sz="1200" dirty="0" err="1" smtClean="0"/>
              <a:t>on</a:t>
            </a:r>
            <a:r>
              <a:rPr lang="pt-BR" sz="1200" dirty="0" smtClean="0"/>
              <a:t> </a:t>
            </a:r>
            <a:r>
              <a:rPr lang="pt-BR" sz="1200" dirty="0" err="1" smtClean="0"/>
              <a:t>Evolutionary</a:t>
            </a:r>
            <a:r>
              <a:rPr lang="pt-BR" sz="1200" dirty="0" smtClean="0"/>
              <a:t> </a:t>
            </a:r>
            <a:r>
              <a:rPr lang="pt-BR" sz="1200" dirty="0" err="1" smtClean="0"/>
              <a:t>Computation</a:t>
            </a:r>
            <a:r>
              <a:rPr lang="pt-BR" sz="1200" dirty="0" smtClean="0"/>
              <a:t> (CEC), pp. 825-830, 2002</a:t>
            </a:r>
            <a:r>
              <a:rPr lang="en-US" sz="1200" dirty="0" smtClean="0"/>
              <a:t>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245496" y="3717032"/>
            <a:ext cx="2750440" cy="2468017"/>
            <a:chOff x="1245496" y="3717032"/>
            <a:chExt cx="2750440" cy="246801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6077" b="59978"/>
            <a:stretch/>
          </p:blipFill>
          <p:spPr bwMode="auto">
            <a:xfrm>
              <a:off x="1245496" y="3717032"/>
              <a:ext cx="2750440" cy="19519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1936640" y="587727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 smtClean="0"/>
                <a:t>cob-aiNet</a:t>
              </a:r>
              <a:r>
                <a:rPr lang="pt-BR" sz="1400" dirty="0" smtClean="0"/>
                <a:t>[MO]</a:t>
              </a:r>
              <a:endParaRPr lang="pt-BR" sz="14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261050" y="3717032"/>
            <a:ext cx="2623318" cy="2468017"/>
            <a:chOff x="5261050" y="3717032"/>
            <a:chExt cx="2623318" cy="246801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r="65776" b="7666"/>
            <a:stretch/>
          </p:blipFill>
          <p:spPr bwMode="auto">
            <a:xfrm>
              <a:off x="5261050" y="3717032"/>
              <a:ext cx="2623318" cy="19519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5888633" y="587727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NSGA-II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437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00034" y="3125886"/>
            <a:ext cx="821537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Conceitos Básicos;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Algoritmos Clássicos </a:t>
            </a:r>
            <a:r>
              <a:rPr lang="pt-BR" sz="2400" i="1" dirty="0" smtClean="0"/>
              <a:t>vs. </a:t>
            </a:r>
            <a:r>
              <a:rPr lang="pt-BR" sz="2400" dirty="0" smtClean="0"/>
              <a:t>Algoritmos Evolutivos: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Casos de Estudo;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Tendências e Aplicações;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Referências.</a:t>
            </a:r>
            <a:endParaRPr lang="pt-BR" sz="2400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508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229228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Construção de um automóvel </a:t>
            </a:r>
            <a:r>
              <a:rPr lang="pt-BR" sz="2000" dirty="0" smtClean="0">
                <a:sym typeface="Wingdings" pitchFamily="2" charset="2"/>
              </a:rPr>
              <a:t> determinar espessura e material das chapas metálicas para que se tenha</a:t>
            </a:r>
            <a:r>
              <a:rPr lang="pt-BR" sz="2000" dirty="0" smtClean="0"/>
              <a:t>: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Menor custo de produção;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Máxima resistência a colisões;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800" dirty="0" smtClean="0"/>
              <a:t>Economia de combustível (menor peso</a:t>
            </a:r>
            <a:r>
              <a:rPr lang="pt-BR" sz="1800" dirty="0" smtClean="0"/>
              <a:t>).</a:t>
            </a:r>
            <a:endParaRPr lang="pt-BR" sz="18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Exemplo – Objetivos Conflitantes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67544" y="4309070"/>
            <a:ext cx="8168681" cy="2000250"/>
            <a:chOff x="467544" y="4309070"/>
            <a:chExt cx="8168681" cy="2000250"/>
          </a:xfrm>
        </p:grpSpPr>
        <p:pic>
          <p:nvPicPr>
            <p:cNvPr id="15" name="Picture 13" descr="bombaGasoli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36038" y="4309070"/>
              <a:ext cx="1500187" cy="2000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4" descr="crashtes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267" y="4451945"/>
              <a:ext cx="2381250" cy="1785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747221" y="4964708"/>
              <a:ext cx="1438275" cy="503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540000" tIns="180000" anchor="ctr"/>
            <a:lstStyle/>
            <a:p>
              <a:pPr algn="ctr"/>
              <a:r>
                <a:rPr lang="pt-BR" sz="2000" i="1" u="none" dirty="0"/>
                <a:t>vs.</a:t>
              </a:r>
            </a:p>
          </p:txBody>
        </p:sp>
        <p:pic>
          <p:nvPicPr>
            <p:cNvPr id="18" name="Imagem 12" descr="dollar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402733"/>
              <a:ext cx="2362200" cy="1801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413645" y="4951998"/>
              <a:ext cx="1438275" cy="503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540000" tIns="180000" anchor="ctr"/>
            <a:lstStyle/>
            <a:p>
              <a:pPr algn="ctr"/>
              <a:r>
                <a:rPr lang="pt-BR" sz="2000" i="1" u="none" dirty="0"/>
                <a:t>vs.</a:t>
              </a:r>
            </a:p>
          </p:txBody>
        </p:sp>
      </p:grpSp>
      <p:sp>
        <p:nvSpPr>
          <p:cNvPr id="1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Tendências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472518" cy="4714908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Inserção de preferências </a:t>
            </a:r>
            <a:r>
              <a:rPr lang="pt-BR" sz="2000" i="1" dirty="0" smtClean="0">
                <a:solidFill>
                  <a:schemeClr val="tx1"/>
                </a:solidFill>
              </a:rPr>
              <a:t>a priori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</a:p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Interatividade;</a:t>
            </a:r>
          </a:p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err="1" smtClean="0">
                <a:solidFill>
                  <a:schemeClr val="tx1"/>
                </a:solidFill>
              </a:rPr>
              <a:t>MOEAs</a:t>
            </a:r>
            <a:r>
              <a:rPr lang="pt-BR" sz="2000" dirty="0" smtClean="0">
                <a:solidFill>
                  <a:schemeClr val="tx1"/>
                </a:solidFill>
              </a:rPr>
              <a:t> capazes de trabalhar com muitos objetivos;</a:t>
            </a:r>
          </a:p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err="1" smtClean="0">
                <a:solidFill>
                  <a:schemeClr val="tx1"/>
                </a:solidFill>
              </a:rPr>
              <a:t>MOEAs</a:t>
            </a:r>
            <a:r>
              <a:rPr lang="pt-BR" sz="2000" dirty="0" smtClean="0">
                <a:solidFill>
                  <a:schemeClr val="tx1"/>
                </a:solidFill>
              </a:rPr>
              <a:t> para otimização robusta;</a:t>
            </a:r>
          </a:p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err="1" smtClean="0">
                <a:solidFill>
                  <a:schemeClr val="tx1"/>
                </a:solidFill>
              </a:rPr>
              <a:t>MOEAs</a:t>
            </a:r>
            <a:r>
              <a:rPr lang="pt-BR" sz="2000" dirty="0" smtClean="0">
                <a:solidFill>
                  <a:schemeClr val="tx1"/>
                </a:solidFill>
              </a:rPr>
              <a:t> para problemas de otimização dinâmica;</a:t>
            </a:r>
          </a:p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i="1" dirty="0" err="1" smtClean="0">
                <a:solidFill>
                  <a:schemeClr val="tx1"/>
                </a:solidFill>
              </a:rPr>
              <a:t>Innovization</a:t>
            </a:r>
            <a:r>
              <a:rPr lang="pt-BR" sz="2000" dirty="0" smtClean="0">
                <a:solidFill>
                  <a:schemeClr val="tx1"/>
                </a:solidFill>
              </a:rPr>
              <a:t> – melhor compreensão do problema a partir de análise de soluções obtidas por </a:t>
            </a:r>
            <a:r>
              <a:rPr lang="pt-BR" sz="2000" dirty="0" err="1" smtClean="0">
                <a:solidFill>
                  <a:schemeClr val="tx1"/>
                </a:solidFill>
              </a:rPr>
              <a:t>MOEAs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</a:p>
          <a:p>
            <a:pPr marL="274320"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i="1" dirty="0" smtClean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71472" y="6330093"/>
            <a:ext cx="83582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200" dirty="0" err="1" smtClean="0"/>
              <a:t>Branke</a:t>
            </a:r>
            <a:r>
              <a:rPr lang="pt-BR" sz="1200" dirty="0" smtClean="0"/>
              <a:t>, J., </a:t>
            </a:r>
            <a:r>
              <a:rPr lang="pt-BR" sz="1200" dirty="0" err="1" smtClean="0"/>
              <a:t>Deb</a:t>
            </a:r>
            <a:r>
              <a:rPr lang="pt-BR" sz="1200" dirty="0" smtClean="0"/>
              <a:t>, K., </a:t>
            </a:r>
            <a:r>
              <a:rPr lang="pt-BR" sz="1200" dirty="0" err="1" smtClean="0"/>
              <a:t>Miettinen</a:t>
            </a:r>
            <a:r>
              <a:rPr lang="pt-BR" sz="1200" dirty="0" smtClean="0"/>
              <a:t> K., </a:t>
            </a:r>
            <a:r>
              <a:rPr lang="pt-BR" sz="1200" dirty="0" err="1" smtClean="0"/>
              <a:t>Stowinski</a:t>
            </a:r>
            <a:r>
              <a:rPr lang="pt-BR" sz="1200" dirty="0" smtClean="0"/>
              <a:t> R. (Eds.): </a:t>
            </a:r>
            <a:r>
              <a:rPr lang="pt-BR" sz="1200" i="1" dirty="0" err="1" smtClean="0"/>
              <a:t>Multiobjective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Optimization</a:t>
            </a:r>
            <a:r>
              <a:rPr lang="pt-BR" sz="1200" i="1" dirty="0" smtClean="0"/>
              <a:t> – </a:t>
            </a:r>
            <a:r>
              <a:rPr lang="pt-BR" sz="1200" i="1" dirty="0" err="1" smtClean="0"/>
              <a:t>Interactive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and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Evolutionary</a:t>
            </a:r>
            <a:r>
              <a:rPr lang="pt-BR" sz="1200" i="1" dirty="0" smtClean="0"/>
              <a:t> Approaches</a:t>
            </a:r>
            <a:r>
              <a:rPr lang="pt-BR" sz="1200" dirty="0" smtClean="0"/>
              <a:t>. </a:t>
            </a:r>
            <a:r>
              <a:rPr lang="pt-BR" sz="1200" dirty="0" err="1" smtClean="0"/>
              <a:t>Springer</a:t>
            </a:r>
            <a:r>
              <a:rPr lang="pt-BR" sz="1200" dirty="0" smtClean="0"/>
              <a:t>, 2008.</a:t>
            </a:r>
            <a:endParaRPr lang="en-US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9461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71942"/>
            <a:ext cx="8472518" cy="2286016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/>
              <a:t>HANDL J., KNOWLES J.: </a:t>
            </a:r>
            <a:r>
              <a:rPr lang="pt-BR" sz="1400" i="1" dirty="0" err="1" smtClean="0"/>
              <a:t>An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Evolutionary</a:t>
            </a:r>
            <a:r>
              <a:rPr lang="pt-BR" sz="1400" i="1" dirty="0" smtClean="0"/>
              <a:t> Approach to </a:t>
            </a:r>
            <a:r>
              <a:rPr lang="pt-BR" sz="1400" i="1" dirty="0" err="1" smtClean="0"/>
              <a:t>Multiobjective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Clustering</a:t>
            </a:r>
            <a:r>
              <a:rPr lang="pt-BR" sz="1400" dirty="0" smtClean="0"/>
              <a:t>. In IEEE </a:t>
            </a:r>
            <a:r>
              <a:rPr lang="pt-BR" sz="1400" dirty="0" err="1" smtClean="0"/>
              <a:t>Transactions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Evolutionary</a:t>
            </a:r>
            <a:r>
              <a:rPr lang="pt-BR" sz="1400" dirty="0" smtClean="0"/>
              <a:t> </a:t>
            </a:r>
            <a:r>
              <a:rPr lang="pt-BR" sz="1400" dirty="0" err="1" smtClean="0"/>
              <a:t>Computation</a:t>
            </a:r>
            <a:r>
              <a:rPr lang="pt-BR" sz="1400" dirty="0" smtClean="0"/>
              <a:t>, 11(1), 2007.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endParaRPr lang="pt-BR" sz="500" dirty="0" smtClean="0"/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/>
              <a:t>RIPON K. S. N., SIDDIQUE M. N. H.: </a:t>
            </a:r>
            <a:r>
              <a:rPr lang="en-US" sz="1400" dirty="0" smtClean="0"/>
              <a:t>Evolutionary Multi-Objective Clustering for Overlapping Clusters Detection. In: Proceedings of the 2009 IEEE Congress on Evolutionary Computation (CEC), 2009.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endParaRPr lang="pt-BR" sz="500" dirty="0" smtClean="0"/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/>
              <a:t>WANG Y., DANG C., LI H., HAN L., WEI J.: </a:t>
            </a:r>
            <a:r>
              <a:rPr lang="en-US" sz="1400" i="1" dirty="0" smtClean="0"/>
              <a:t>A Clustering Multi-Objective Evolutionary Algorithm Based on Orthogonal and Uniform Design.</a:t>
            </a:r>
            <a:r>
              <a:rPr lang="en-US" sz="1400" dirty="0" smtClean="0"/>
              <a:t> In:  Proceedings of the 2009 IEEE Congress on Evolutionary Computation (CEC), 2009.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Clusterização</a:t>
            </a:r>
            <a:r>
              <a:rPr lang="en-US" sz="2000" dirty="0" smtClean="0">
                <a:solidFill>
                  <a:schemeClr val="tx1"/>
                </a:solidFill>
              </a:rPr>
              <a:t> Multi-</a:t>
            </a:r>
            <a:r>
              <a:rPr lang="en-US" sz="2000" dirty="0" err="1" smtClean="0">
                <a:solidFill>
                  <a:schemeClr val="tx1"/>
                </a:solidFill>
              </a:rPr>
              <a:t>Objetivo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00232" y="3643319"/>
            <a:ext cx="5786478" cy="3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ct val="20000"/>
              </a:spcBef>
            </a:pPr>
            <a:r>
              <a:rPr lang="pt-BR" sz="1400" b="0" u="none" dirty="0">
                <a:latin typeface="Verdana" pitchFamily="34" charset="0"/>
              </a:rPr>
              <a:t>Compactação	</a:t>
            </a:r>
            <a:r>
              <a:rPr lang="pt-BR" sz="1400" b="0" u="none" dirty="0" smtClean="0">
                <a:latin typeface="Verdana" pitchFamily="34" charset="0"/>
              </a:rPr>
              <a:t>     Conexão</a:t>
            </a:r>
            <a:r>
              <a:rPr lang="pt-BR" sz="1400" dirty="0" smtClean="0">
                <a:latin typeface="Verdana" pitchFamily="34" charset="0"/>
              </a:rPr>
              <a:t>  	   </a:t>
            </a:r>
            <a:r>
              <a:rPr lang="pt-BR" sz="1400" b="0" u="none" dirty="0" smtClean="0">
                <a:latin typeface="Verdana" pitchFamily="34" charset="0"/>
              </a:rPr>
              <a:t>Separação </a:t>
            </a:r>
            <a:r>
              <a:rPr lang="pt-BR" sz="1400" b="0" u="none" dirty="0">
                <a:latin typeface="Verdana" pitchFamily="34" charset="0"/>
              </a:rPr>
              <a:t>Espacial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88" y="1857364"/>
            <a:ext cx="54673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472518" cy="4357718"/>
          </a:xfrm>
        </p:spPr>
        <p:txBody>
          <a:bodyPr>
            <a:noAutofit/>
          </a:bodyPr>
          <a:lstStyle/>
          <a:p>
            <a:pPr marL="342900" lvl="1" indent="-342900"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600" dirty="0" smtClean="0"/>
              <a:t>Distribuição de Energia:</a:t>
            </a:r>
          </a:p>
          <a:p>
            <a:pPr marL="342900" lvl="1" indent="-342900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IPPOLITO M. G., SANSEVERINO E. R., VUINOVICH F.: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Ant Colony Search Algorithm For Optimal Electrical Distribution System </a:t>
            </a:r>
            <a:r>
              <a:rPr lang="en-US" sz="1400" i="1" dirty="0" err="1" smtClean="0">
                <a:solidFill>
                  <a:srgbClr val="000000"/>
                </a:solidFill>
              </a:rPr>
              <a:t>Strategical</a:t>
            </a:r>
            <a:r>
              <a:rPr lang="en-US" sz="1400" i="1" dirty="0" smtClean="0">
                <a:solidFill>
                  <a:srgbClr val="000000"/>
                </a:solidFill>
              </a:rPr>
              <a:t> Planning</a:t>
            </a:r>
            <a:r>
              <a:rPr lang="en-US" sz="1400" dirty="0" smtClean="0">
                <a:solidFill>
                  <a:srgbClr val="000000"/>
                </a:solidFill>
              </a:rPr>
              <a:t>. In 2004 IEEE Congress on Evolutionary Computation, 2004. </a:t>
            </a:r>
            <a:endParaRPr lang="en-US" sz="6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ABIDO M. A.: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Evolutionary Algorithms for Electric Power Dispatch Problem</a:t>
            </a:r>
            <a:r>
              <a:rPr lang="en-US" sz="1400" dirty="0" smtClean="0">
                <a:solidFill>
                  <a:srgbClr val="000000"/>
                </a:solidFill>
              </a:rPr>
              <a:t>. In IEEE Transactions on Evolutionary Computation, 10(3), Jun. 2006.</a:t>
            </a:r>
            <a:endParaRPr lang="pt-BR" sz="14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MENDOZA F., BERNAL-AGUSTÍN J. L., DOMÍNGUEZ-NAVARRO J. A.: </a:t>
            </a:r>
            <a:r>
              <a:rPr lang="en-US" sz="1400" i="1" dirty="0" smtClean="0">
                <a:solidFill>
                  <a:srgbClr val="000000"/>
                </a:solidFill>
              </a:rPr>
              <a:t>NSGA and SPEA Applied to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Design of Power Distribution Systems</a:t>
            </a:r>
            <a:r>
              <a:rPr lang="en-US" sz="1400" dirty="0" smtClean="0">
                <a:solidFill>
                  <a:srgbClr val="000000"/>
                </a:solidFill>
              </a:rPr>
              <a:t>. In IEEE Transactions on Power Systems, 21(4), Nov. 2006.</a:t>
            </a:r>
            <a:endParaRPr lang="pt-BR" sz="1600" dirty="0" smtClean="0"/>
          </a:p>
          <a:p>
            <a:pPr marL="342900" lvl="1" indent="-342900"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600" dirty="0" smtClean="0"/>
              <a:t>Controle em Usinas</a:t>
            </a:r>
          </a:p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600" dirty="0" smtClean="0"/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KIM D. H., JO J. H., LEE H.: </a:t>
            </a:r>
            <a:r>
              <a:rPr lang="en-US" sz="1400" i="1" dirty="0" smtClean="0">
                <a:solidFill>
                  <a:srgbClr val="000000"/>
                </a:solidFill>
              </a:rPr>
              <a:t>Robust Power Plant Control Using </a:t>
            </a:r>
            <a:r>
              <a:rPr lang="en-US" sz="1400" i="1" dirty="0" err="1" smtClean="0">
                <a:solidFill>
                  <a:srgbClr val="000000"/>
                </a:solidFill>
              </a:rPr>
              <a:t>Clonal</a:t>
            </a:r>
            <a:r>
              <a:rPr lang="en-US" sz="1400" i="1" dirty="0" smtClean="0">
                <a:solidFill>
                  <a:srgbClr val="000000"/>
                </a:solidFill>
              </a:rPr>
              <a:t> Selection of Immune Algorithm Based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dirty="0" smtClean="0">
                <a:solidFill>
                  <a:srgbClr val="000000"/>
                </a:solidFill>
              </a:rPr>
              <a:t>. In Proceedings of the Fourth International Conference on Hybrid Intelligent Systems, 2004.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Geração</a:t>
            </a:r>
            <a:r>
              <a:rPr lang="en-US" sz="2000" dirty="0" smtClean="0">
                <a:solidFill>
                  <a:schemeClr val="tx1"/>
                </a:solidFill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</a:rPr>
              <a:t>Distribuição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Energia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472518" cy="1643074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TAGAWA K., KOJIMA N.: </a:t>
            </a:r>
            <a:r>
              <a:rPr lang="pt-BR" sz="1400" i="1" dirty="0" err="1" smtClean="0">
                <a:solidFill>
                  <a:srgbClr val="000000"/>
                </a:solidFill>
              </a:rPr>
              <a:t>Multi-Objective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Optimum</a:t>
            </a:r>
            <a:r>
              <a:rPr lang="pt-BR" sz="1400" i="1" dirty="0" smtClean="0">
                <a:solidFill>
                  <a:srgbClr val="000000"/>
                </a:solidFill>
              </a:rPr>
              <a:t> Design </a:t>
            </a:r>
            <a:r>
              <a:rPr lang="pt-BR" sz="1400" i="1" dirty="0" err="1" smtClean="0">
                <a:solidFill>
                  <a:srgbClr val="000000"/>
                </a:solidFill>
              </a:rPr>
              <a:t>of</a:t>
            </a:r>
            <a:r>
              <a:rPr lang="pt-BR" sz="1400" i="1" dirty="0" smtClean="0">
                <a:solidFill>
                  <a:srgbClr val="000000"/>
                </a:solidFill>
              </a:rPr>
              <a:t> DMS </a:t>
            </a:r>
            <a:r>
              <a:rPr lang="pt-BR" sz="1400" i="1" dirty="0" err="1" smtClean="0">
                <a:solidFill>
                  <a:srgbClr val="000000"/>
                </a:solidFill>
              </a:rPr>
              <a:t>Filters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Using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Robust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Engineering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and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Genetic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Algorithm</a:t>
            </a:r>
            <a:r>
              <a:rPr lang="pt-BR" sz="1400" dirty="0" smtClean="0">
                <a:solidFill>
                  <a:srgbClr val="000000"/>
                </a:solidFill>
              </a:rPr>
              <a:t>. In 2006 IEEE </a:t>
            </a:r>
            <a:r>
              <a:rPr lang="pt-BR" sz="1400" dirty="0" err="1" smtClean="0">
                <a:solidFill>
                  <a:srgbClr val="000000"/>
                </a:solidFill>
              </a:rPr>
              <a:t>Congress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on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Evolutionary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Computation</a:t>
            </a:r>
            <a:r>
              <a:rPr lang="pt-BR" sz="1400" dirty="0" smtClean="0">
                <a:solidFill>
                  <a:srgbClr val="000000"/>
                </a:solidFill>
              </a:rPr>
              <a:t> , 2006.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endParaRPr lang="pt-BR" sz="5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LISBOA A. C., VIEIRA D. A. G., VASCONCELOS J. A. SALDANHA R. R., TAKAHASHI R. H. C.: </a:t>
            </a:r>
            <a:r>
              <a:rPr lang="pt-BR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Shape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Optimization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of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Broad-Band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Reflector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Antennas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Using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the</a:t>
            </a:r>
            <a:r>
              <a:rPr lang="pt-BR" sz="1400" i="1" dirty="0" smtClean="0">
                <a:solidFill>
                  <a:srgbClr val="000000"/>
                </a:solidFill>
              </a:rPr>
              <a:t> Cone </a:t>
            </a:r>
            <a:r>
              <a:rPr lang="pt-BR" sz="1400" i="1" dirty="0" err="1" smtClean="0">
                <a:solidFill>
                  <a:srgbClr val="000000"/>
                </a:solidFill>
              </a:rPr>
              <a:t>of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Efficient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Directions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Algorithm</a:t>
            </a:r>
            <a:r>
              <a:rPr lang="pt-BR" sz="1400" dirty="0" smtClean="0">
                <a:solidFill>
                  <a:srgbClr val="000000"/>
                </a:solidFill>
              </a:rPr>
              <a:t>. In IEEE </a:t>
            </a:r>
            <a:r>
              <a:rPr lang="pt-BR" sz="1400" dirty="0" err="1" smtClean="0">
                <a:solidFill>
                  <a:srgbClr val="000000"/>
                </a:solidFill>
              </a:rPr>
              <a:t>Transactions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on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Magnetics</a:t>
            </a:r>
            <a:r>
              <a:rPr lang="pt-BR" sz="1400" dirty="0" smtClean="0">
                <a:solidFill>
                  <a:srgbClr val="000000"/>
                </a:solidFill>
              </a:rPr>
              <a:t>, 42(4), </a:t>
            </a:r>
            <a:r>
              <a:rPr lang="pt-BR" sz="1400" dirty="0" err="1" smtClean="0">
                <a:solidFill>
                  <a:srgbClr val="000000"/>
                </a:solidFill>
              </a:rPr>
              <a:t>Apr</a:t>
            </a:r>
            <a:r>
              <a:rPr lang="pt-BR" sz="1400" dirty="0" smtClean="0">
                <a:solidFill>
                  <a:srgbClr val="000000"/>
                </a:solidFill>
              </a:rPr>
              <a:t>. 2006.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Telecomunicações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34" y="3621542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Design de </a:t>
            </a:r>
            <a:r>
              <a:rPr lang="en-US" sz="2000" dirty="0" err="1" smtClean="0">
                <a:solidFill>
                  <a:schemeClr val="tx1"/>
                </a:solidFill>
              </a:rPr>
              <a:t>Sistemas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Embarcados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596" y="4286256"/>
            <a:ext cx="8472518" cy="17859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6000"/>
            </a:pPr>
            <a:r>
              <a:rPr lang="pt-BR" sz="1400" dirty="0" smtClean="0">
                <a:solidFill>
                  <a:srgbClr val="000000"/>
                </a:solidFill>
              </a:rPr>
              <a:t>ASCIA G., CATANIA V., DI NUOVO A. G., PALESI M., PATTI D.: </a:t>
            </a:r>
            <a:r>
              <a:rPr lang="pt-BR" sz="1400" i="1" dirty="0" smtClean="0">
                <a:solidFill>
                  <a:srgbClr val="000000"/>
                </a:solidFill>
              </a:rPr>
              <a:t>A </a:t>
            </a:r>
            <a:r>
              <a:rPr lang="pt-BR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Genetic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Fuzzy</a:t>
            </a:r>
            <a:r>
              <a:rPr lang="pt-BR" sz="1400" i="1" dirty="0" smtClean="0">
                <a:solidFill>
                  <a:srgbClr val="000000"/>
                </a:solidFill>
              </a:rPr>
              <a:t> Approach for </a:t>
            </a:r>
            <a:r>
              <a:rPr lang="pt-BR" sz="1400" i="1" dirty="0" err="1" smtClean="0">
                <a:solidFill>
                  <a:srgbClr val="000000"/>
                </a:solidFill>
              </a:rPr>
              <a:t>Intelligent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System-level</a:t>
            </a:r>
            <a:r>
              <a:rPr lang="pt-BR" sz="1400" i="1" dirty="0" smtClean="0">
                <a:solidFill>
                  <a:srgbClr val="000000"/>
                </a:solidFill>
              </a:rPr>
              <a:t> </a:t>
            </a:r>
            <a:r>
              <a:rPr lang="pt-BR" sz="1400" i="1" dirty="0" err="1" smtClean="0">
                <a:solidFill>
                  <a:srgbClr val="000000"/>
                </a:solidFill>
              </a:rPr>
              <a:t>Exploration</a:t>
            </a:r>
            <a:r>
              <a:rPr lang="pt-BR" sz="1400" i="1" dirty="0" smtClean="0">
                <a:solidFill>
                  <a:srgbClr val="000000"/>
                </a:solidFill>
              </a:rPr>
              <a:t> in </a:t>
            </a:r>
            <a:r>
              <a:rPr lang="pt-BR" sz="1400" i="1" dirty="0" err="1" smtClean="0">
                <a:solidFill>
                  <a:srgbClr val="000000"/>
                </a:solidFill>
              </a:rPr>
              <a:t>Parameterized</a:t>
            </a:r>
            <a:r>
              <a:rPr lang="pt-BR" sz="1400" i="1" dirty="0" smtClean="0">
                <a:solidFill>
                  <a:srgbClr val="000000"/>
                </a:solidFill>
              </a:rPr>
              <a:t> VLIW </a:t>
            </a:r>
            <a:r>
              <a:rPr lang="pt-BR" sz="1400" i="1" dirty="0" err="1" smtClean="0">
                <a:solidFill>
                  <a:srgbClr val="000000"/>
                </a:solidFill>
              </a:rPr>
              <a:t>Processor</a:t>
            </a:r>
            <a:r>
              <a:rPr lang="pt-BR" sz="1400" i="1" dirty="0" smtClean="0">
                <a:solidFill>
                  <a:srgbClr val="000000"/>
                </a:solidFill>
              </a:rPr>
              <a:t> Design</a:t>
            </a:r>
            <a:r>
              <a:rPr lang="pt-BR" sz="1400" dirty="0" smtClean="0">
                <a:solidFill>
                  <a:srgbClr val="000000"/>
                </a:solidFill>
              </a:rPr>
              <a:t>. In 2006 IEEE </a:t>
            </a:r>
            <a:r>
              <a:rPr lang="pt-BR" sz="1400" dirty="0" err="1" smtClean="0">
                <a:solidFill>
                  <a:srgbClr val="000000"/>
                </a:solidFill>
              </a:rPr>
              <a:t>Congress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on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Evolutionary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Computation</a:t>
            </a:r>
            <a:r>
              <a:rPr lang="pt-BR" sz="1400" dirty="0" smtClean="0">
                <a:solidFill>
                  <a:srgbClr val="000000"/>
                </a:solidFill>
              </a:rPr>
              <a:t> , 2006.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pt-BR" sz="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6000"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SILVA M. V. C., NEDJAH N.,</a:t>
            </a:r>
            <a:r>
              <a:rPr kumimoji="0" lang="pt-BR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MOURELLE N. M.: </a:t>
            </a:r>
            <a:r>
              <a:rPr lang="en-US" sz="1400" i="1" dirty="0" smtClean="0">
                <a:solidFill>
                  <a:srgbClr val="000000"/>
                </a:solidFill>
              </a:rPr>
              <a:t>Evolutionary IP Assignment for Efficient </a:t>
            </a:r>
            <a:r>
              <a:rPr lang="en-US" sz="1400" i="1" dirty="0" err="1" smtClean="0">
                <a:solidFill>
                  <a:srgbClr val="000000"/>
                </a:solidFill>
              </a:rPr>
              <a:t>NoC</a:t>
            </a:r>
            <a:r>
              <a:rPr lang="en-US" sz="1400" i="1" dirty="0" smtClean="0">
                <a:solidFill>
                  <a:srgbClr val="000000"/>
                </a:solidFill>
              </a:rPr>
              <a:t>-Based System Design Using Multi-Objective Optimization.</a:t>
            </a:r>
            <a:r>
              <a:rPr lang="en-US" sz="1400" dirty="0" smtClean="0">
                <a:solidFill>
                  <a:srgbClr val="000000"/>
                </a:solidFill>
              </a:rPr>
              <a:t> In: Proceedings of the 2009 IEEE Congress on Evolutionary Computation (CEC), 2009.</a:t>
            </a:r>
            <a:endParaRPr kumimoji="0" lang="pt-BR" sz="6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472518" cy="642942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NGATCHOU P. N., FOX W. L. J., EL-SHARKAWI M. A.: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Multistatic</a:t>
            </a:r>
            <a:r>
              <a:rPr lang="en-US" sz="1400" i="1" dirty="0" smtClean="0">
                <a:solidFill>
                  <a:srgbClr val="000000"/>
                </a:solidFill>
              </a:rPr>
              <a:t> Sonar Sensor Placement</a:t>
            </a:r>
            <a:r>
              <a:rPr lang="en-US" sz="1400" dirty="0" smtClean="0">
                <a:solidFill>
                  <a:srgbClr val="000000"/>
                </a:solidFill>
              </a:rPr>
              <a:t>. In 2006 IEEE Congress on Evolutionary Computation , 2006.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endParaRPr lang="pt-BR" sz="5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Posicionamento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Sensores</a:t>
            </a:r>
            <a:r>
              <a:rPr lang="en-US" sz="2000" dirty="0" smtClean="0">
                <a:solidFill>
                  <a:schemeClr val="tx1"/>
                </a:solidFill>
              </a:rPr>
              <a:t> de Sonar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34" y="278605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Robótica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596" y="3357562"/>
            <a:ext cx="8472518" cy="15716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6000"/>
            </a:pPr>
            <a:r>
              <a:rPr lang="en-US" sz="1400" dirty="0" smtClean="0">
                <a:solidFill>
                  <a:srgbClr val="000000"/>
                </a:solidFill>
              </a:rPr>
              <a:t>CAPI G.: </a:t>
            </a:r>
            <a:r>
              <a:rPr lang="en-US" sz="1400" i="1" dirty="0" smtClean="0">
                <a:solidFill>
                  <a:srgbClr val="000000"/>
                </a:solidFill>
              </a:rPr>
              <a:t>A New Method for Simultaneous Evolution of Robot Behaviors based on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Evolution</a:t>
            </a:r>
            <a:r>
              <a:rPr lang="en-US" sz="1400" dirty="0" smtClean="0">
                <a:solidFill>
                  <a:srgbClr val="000000"/>
                </a:solidFill>
              </a:rPr>
              <a:t>. In Proceedings of the 2006 International Conference on Intelligent Robots and Systems, 2006.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pt-BR" sz="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6000"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MOSHAIOV A., WITTENBERG A. A.: </a:t>
            </a:r>
            <a:r>
              <a:rPr lang="en-US" sz="1400" i="1" dirty="0" smtClean="0">
                <a:solidFill>
                  <a:srgbClr val="000000"/>
                </a:solidFill>
              </a:rPr>
              <a:t>Multi-Objective Evolution of Robot </a:t>
            </a:r>
            <a:r>
              <a:rPr lang="en-US" sz="1400" i="1" dirty="0" err="1" smtClean="0">
                <a:solidFill>
                  <a:srgbClr val="000000"/>
                </a:solidFill>
              </a:rPr>
              <a:t>Neuro</a:t>
            </a:r>
            <a:r>
              <a:rPr lang="en-US" sz="1400" i="1" dirty="0" smtClean="0">
                <a:solidFill>
                  <a:srgbClr val="000000"/>
                </a:solidFill>
              </a:rPr>
              <a:t>-Controllers</a:t>
            </a:r>
            <a:r>
              <a:rPr lang="en-US" sz="1400" dirty="0" smtClean="0">
                <a:solidFill>
                  <a:srgbClr val="000000"/>
                </a:solidFill>
              </a:rPr>
              <a:t>. In: Proceedings of the 2009 IEEE Congress on Evolutionary Computation (CEC), 2009</a:t>
            </a:r>
            <a:endParaRPr kumimoji="0" lang="pt-BR" sz="6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596" y="5715016"/>
            <a:ext cx="8472518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6000"/>
            </a:pPr>
            <a:r>
              <a:rPr lang="en-US" sz="1400" dirty="0" smtClean="0">
                <a:solidFill>
                  <a:srgbClr val="000000"/>
                </a:solidFill>
              </a:rPr>
              <a:t>CHIANG T.-C., FU L.-C.: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Job Shop Scheduling using Genetic Algorithm with Cyclic Fitness Assignment</a:t>
            </a:r>
            <a:r>
              <a:rPr lang="en-US" sz="1400" dirty="0" smtClean="0">
                <a:solidFill>
                  <a:srgbClr val="000000"/>
                </a:solidFill>
              </a:rPr>
              <a:t>. In 2006 IEEE Congress on Evolutionary Computation , 2006.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pt-BR" sz="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5050302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Job Shop Scheduling</a:t>
            </a:r>
          </a:p>
        </p:txBody>
      </p:sp>
      <p:sp>
        <p:nvSpPr>
          <p:cNvPr id="1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472518" cy="3143272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BENEDETTI A., FARINA M., GOBBI M.: </a:t>
            </a:r>
            <a:r>
              <a:rPr lang="en-US" sz="1400" i="1" dirty="0" smtClean="0">
                <a:solidFill>
                  <a:srgbClr val="000000"/>
                </a:solidFill>
              </a:rPr>
              <a:t>Evolutionary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Industrial Design: The Case of a Racing Car Tire-Suspension System</a:t>
            </a:r>
            <a:r>
              <a:rPr lang="en-US" sz="1400" dirty="0" smtClean="0">
                <a:solidFill>
                  <a:srgbClr val="000000"/>
                </a:solidFill>
              </a:rPr>
              <a:t>. In IEEE Transactions on Evolutionary Computation ,10 (3), Jun. 2006.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None/>
            </a:pPr>
            <a:endParaRPr lang="pt-BR" sz="5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rgbClr val="9FB8CD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ZHANG Q., MAHFOUF M.: </a:t>
            </a:r>
            <a:r>
              <a:rPr lang="en-US" sz="1400" i="1" dirty="0" smtClean="0">
                <a:solidFill>
                  <a:srgbClr val="000000"/>
                </a:solidFill>
              </a:rPr>
              <a:t>A Modified PSO with a Dynamically Varying Population and Its Application to the Multi-Objective Optimal Design of Alloy Steels</a:t>
            </a:r>
            <a:r>
              <a:rPr lang="en-US" sz="1400" dirty="0" smtClean="0">
                <a:solidFill>
                  <a:srgbClr val="000000"/>
                </a:solidFill>
              </a:rPr>
              <a:t>. In: Proceedings of the 2009 IEEE Congress on Evolutionary Computation (CEC), 2009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  <a:buClr>
                <a:srgbClr val="9FB8CD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SANTOS J. S. S., OLIVEIRA D. B., WANNER E. F., CARRANO E. G., TAKAHASHI R. H. C., SILVA E. J., NETO O. M.: </a:t>
            </a:r>
            <a:r>
              <a:rPr lang="en-US" sz="1400" i="1" dirty="0" smtClean="0">
                <a:solidFill>
                  <a:srgbClr val="000000"/>
                </a:solidFill>
              </a:rPr>
              <a:t>Designing a Multilayer Microwave Heating Device Using a </a:t>
            </a:r>
            <a:r>
              <a:rPr lang="en-US" sz="1400" i="1" dirty="0" err="1" smtClean="0">
                <a:solidFill>
                  <a:srgbClr val="000000"/>
                </a:solidFill>
              </a:rPr>
              <a:t>Multiobjective</a:t>
            </a:r>
            <a:r>
              <a:rPr lang="en-US" sz="1400" i="1" dirty="0" smtClean="0">
                <a:solidFill>
                  <a:srgbClr val="000000"/>
                </a:solidFill>
              </a:rPr>
              <a:t> Genetic Algorithm</a:t>
            </a:r>
            <a:r>
              <a:rPr lang="en-US" sz="1400" dirty="0" smtClean="0">
                <a:solidFill>
                  <a:srgbClr val="000000"/>
                </a:solidFill>
              </a:rPr>
              <a:t>. In: Proceedings of the 2009 IEEE Congress on Evolutionary Computation (CEC), 2009</a:t>
            </a:r>
          </a:p>
          <a:p>
            <a:pPr marL="342900" lvl="1" indent="-342900" algn="just">
              <a:lnSpc>
                <a:spcPct val="120000"/>
              </a:lnSpc>
              <a:spcBef>
                <a:spcPct val="20000"/>
              </a:spcBef>
            </a:pPr>
            <a:endParaRPr lang="pt-BR" sz="600" dirty="0" smtClean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Design Industrial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00034" y="3794740"/>
            <a:ext cx="821537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Conteúdo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Conceitos Básicos;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Algoritmos Clássicos </a:t>
            </a:r>
            <a:r>
              <a:rPr lang="pt-BR" sz="2400" i="1" dirty="0" smtClean="0"/>
              <a:t>vs. </a:t>
            </a:r>
            <a:r>
              <a:rPr lang="pt-BR" sz="2400" dirty="0" smtClean="0"/>
              <a:t>Algoritmos Evolutivos;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Casos de Estudo;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Tendências e Aplicações;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Referências.</a:t>
            </a:r>
            <a:endParaRPr lang="pt-BR" sz="2400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302960"/>
            <a:ext cx="8472518" cy="4286280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9FB8CD"/>
              </a:buClr>
              <a:buNone/>
            </a:pPr>
            <a:r>
              <a:rPr lang="en-US" sz="1600" dirty="0" smtClean="0"/>
              <a:t>COELLO </a:t>
            </a:r>
            <a:r>
              <a:rPr lang="en-US" sz="1600" dirty="0" err="1" smtClean="0"/>
              <a:t>COELLO</a:t>
            </a:r>
            <a:r>
              <a:rPr lang="en-US" sz="1600" dirty="0" smtClean="0"/>
              <a:t>, C. A., LAMONT, G. B., VAN VELDHUIZEN, D. A</a:t>
            </a:r>
            <a:r>
              <a:rPr lang="en-US" sz="1600" i="1" dirty="0" smtClean="0"/>
              <a:t>.: Evolutionary Algorithms for Solving Multi-Objective Problems</a:t>
            </a:r>
            <a:r>
              <a:rPr lang="en-US" sz="1600" dirty="0" smtClean="0"/>
              <a:t>, 2nd. Ed., Springer, 2007.</a:t>
            </a:r>
          </a:p>
          <a:p>
            <a:pPr marL="342900" lvl="1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9FB8CD"/>
              </a:buClr>
              <a:buNone/>
            </a:pPr>
            <a:r>
              <a:rPr lang="en-US" sz="1600" dirty="0" smtClean="0"/>
              <a:t>COELLO </a:t>
            </a:r>
            <a:r>
              <a:rPr lang="en-US" sz="1600" dirty="0" err="1" smtClean="0"/>
              <a:t>COELLO</a:t>
            </a:r>
            <a:r>
              <a:rPr lang="en-US" sz="1600" dirty="0" smtClean="0"/>
              <a:t> C. A.: </a:t>
            </a:r>
            <a:r>
              <a:rPr lang="en-US" sz="1600" i="1" dirty="0" smtClean="0"/>
              <a:t>Evolutionary Multi-Objective Optimization: A Historical View of the Field</a:t>
            </a:r>
            <a:r>
              <a:rPr lang="en-US" sz="1600" dirty="0" smtClean="0"/>
              <a:t>. In IEEE Computational Intelligence Magazine, Feb. 2006.</a:t>
            </a:r>
          </a:p>
          <a:p>
            <a:pPr marL="342900" lvl="1" indent="-3429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9FB8CD"/>
              </a:buClr>
              <a:buNone/>
            </a:pPr>
            <a:r>
              <a:rPr lang="en-US" sz="1600" dirty="0" smtClean="0"/>
              <a:t>DEB K.: </a:t>
            </a:r>
            <a:r>
              <a:rPr lang="en-US" sz="1600" i="1" dirty="0" smtClean="0"/>
              <a:t>Multi-objective Optimization using Evolutionary Algorithms</a:t>
            </a:r>
            <a:r>
              <a:rPr lang="en-US" sz="1600" dirty="0" smtClean="0"/>
              <a:t>. John Wiley &amp; Sons, 2001.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57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857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/>
              <a:t>Ótimo corresponde às soluções extremas (mínimas ou máximas)  da função-objetivo do problema em </a:t>
            </a:r>
            <a:r>
              <a:rPr lang="pt-BR" sz="2000" dirty="0" smtClean="0"/>
              <a:t>questão.</a:t>
            </a:r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Otimização Mono-Objetivo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1" name="Imagem 30"/>
          <p:cNvPicPr/>
          <p:nvPr/>
        </p:nvPicPr>
        <p:blipFill>
          <a:blip r:embed="rId3" cstate="print"/>
          <a:srcRect l="5061" t="2803" r="5466" b="3870"/>
          <a:stretch>
            <a:fillRect/>
          </a:stretch>
        </p:blipFill>
        <p:spPr bwMode="auto">
          <a:xfrm>
            <a:off x="2750331" y="3071810"/>
            <a:ext cx="364333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4626430" y="3165020"/>
            <a:ext cx="357190" cy="35719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0034" y="2099572"/>
            <a:ext cx="3950865" cy="204950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5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pt-BR" b="0" u="none" dirty="0"/>
              <a:t>Impossível simplesmente adotar a solução extrema de um dos objetivos quando os demais </a:t>
            </a:r>
            <a:r>
              <a:rPr lang="pt-BR" b="0" u="none" dirty="0" smtClean="0"/>
              <a:t>critérios também </a:t>
            </a:r>
            <a:r>
              <a:rPr lang="pt-BR" b="0" u="none" dirty="0"/>
              <a:t>são relevantes ao </a:t>
            </a:r>
            <a:r>
              <a:rPr lang="pt-BR" b="0" u="none" dirty="0" smtClean="0"/>
              <a:t>problema</a:t>
            </a:r>
            <a:endParaRPr lang="pt-BR" b="0" u="none" dirty="0"/>
          </a:p>
        </p:txBody>
      </p:sp>
      <p:grpSp>
        <p:nvGrpSpPr>
          <p:cNvPr id="3" name="Grupo 2"/>
          <p:cNvGrpSpPr/>
          <p:nvPr/>
        </p:nvGrpSpPr>
        <p:grpSpPr>
          <a:xfrm>
            <a:off x="4593773" y="2099572"/>
            <a:ext cx="4121631" cy="2049508"/>
            <a:chOff x="4593773" y="2099572"/>
            <a:chExt cx="4121631" cy="2049508"/>
          </a:xfrm>
        </p:grpSpPr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171656" y="2099572"/>
              <a:ext cx="3543748" cy="2049508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35000"/>
                </a:lnSpc>
              </a:pPr>
              <a:r>
                <a:rPr lang="pt-BR" dirty="0">
                  <a:solidFill>
                    <a:schemeClr val="dk1"/>
                  </a:solidFill>
                </a:rPr>
                <a:t>Soluções em extremos de um único objetivo exigem um </a:t>
              </a:r>
              <a:r>
                <a:rPr lang="pt-BR" b="1" i="1" dirty="0">
                  <a:solidFill>
                    <a:schemeClr val="dk1"/>
                  </a:solidFill>
                </a:rPr>
                <a:t>compromisso</a:t>
              </a:r>
              <a:r>
                <a:rPr lang="pt-BR" dirty="0">
                  <a:solidFill>
                    <a:schemeClr val="dk1"/>
                  </a:solidFill>
                </a:rPr>
                <a:t> nos demais </a:t>
              </a:r>
              <a:r>
                <a:rPr lang="pt-BR" dirty="0" smtClean="0">
                  <a:solidFill>
                    <a:schemeClr val="dk1"/>
                  </a:solidFill>
                </a:rPr>
                <a:t>objetivos </a:t>
              </a:r>
            </a:p>
            <a:p>
              <a:pPr algn="ctr">
                <a:lnSpc>
                  <a:spcPct val="135000"/>
                </a:lnSpc>
              </a:pPr>
              <a:r>
                <a:rPr lang="pt-BR" dirty="0" smtClean="0">
                  <a:solidFill>
                    <a:schemeClr val="dk1"/>
                  </a:solidFill>
                </a:rPr>
                <a:t>(cenários conflitantes)</a:t>
              </a:r>
              <a:endParaRPr lang="pt-BR" dirty="0">
                <a:solidFill>
                  <a:schemeClr val="dk1"/>
                </a:solidFill>
              </a:endParaRPr>
            </a:p>
          </p:txBody>
        </p:sp>
        <p:sp>
          <p:nvSpPr>
            <p:cNvPr id="25" name="Seta para baixo 19"/>
            <p:cNvSpPr>
              <a:spLocks noChangeArrowheads="1"/>
            </p:cNvSpPr>
            <p:nvPr/>
          </p:nvSpPr>
          <p:spPr bwMode="auto">
            <a:xfrm rot="16200000">
              <a:off x="4491270" y="2745199"/>
              <a:ext cx="633637" cy="42863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b="0" u="none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Otimização </a:t>
            </a:r>
            <a:r>
              <a:rPr lang="pt-BR" sz="2400" dirty="0" err="1" smtClean="0">
                <a:solidFill>
                  <a:schemeClr val="tx1"/>
                </a:solidFill>
              </a:rPr>
              <a:t>Multiobjetivo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005113" y="4675070"/>
            <a:ext cx="5010424" cy="12742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5000"/>
              </a:lnSpc>
              <a:spcBef>
                <a:spcPct val="100000"/>
              </a:spcBef>
              <a:spcAft>
                <a:spcPct val="100000"/>
              </a:spcAft>
              <a:buFont typeface="Wingdings" pitchFamily="2" charset="2"/>
              <a:buNone/>
            </a:pPr>
            <a:r>
              <a:rPr lang="pt-BR" b="1" dirty="0" smtClean="0">
                <a:solidFill>
                  <a:schemeClr val="dk1"/>
                </a:solidFill>
              </a:rPr>
              <a:t>Ótimo deste tipo de problema:</a:t>
            </a:r>
            <a:r>
              <a:rPr lang="pt-BR" dirty="0" smtClean="0">
                <a:solidFill>
                  <a:schemeClr val="dk1"/>
                </a:solidFill>
              </a:rPr>
              <a:t> conjunto de soluções que correspondem a compromissos (</a:t>
            </a:r>
            <a:r>
              <a:rPr lang="pt-BR" i="1" dirty="0" smtClean="0">
                <a:solidFill>
                  <a:schemeClr val="dk1"/>
                </a:solidFill>
              </a:rPr>
              <a:t>trade-</a:t>
            </a:r>
            <a:r>
              <a:rPr lang="pt-BR" i="1" dirty="0" err="1" smtClean="0">
                <a:solidFill>
                  <a:schemeClr val="dk1"/>
                </a:solidFill>
              </a:rPr>
              <a:t>offs</a:t>
            </a:r>
            <a:r>
              <a:rPr lang="pt-BR" i="1" dirty="0" smtClean="0">
                <a:solidFill>
                  <a:schemeClr val="dk1"/>
                </a:solidFill>
              </a:rPr>
              <a:t>)</a:t>
            </a:r>
            <a:r>
              <a:rPr lang="pt-BR" dirty="0" smtClean="0">
                <a:solidFill>
                  <a:schemeClr val="dk1"/>
                </a:solidFill>
              </a:rPr>
              <a:t> </a:t>
            </a:r>
            <a:r>
              <a:rPr lang="pt-BR" dirty="0">
                <a:solidFill>
                  <a:schemeClr val="dk1"/>
                </a:solidFill>
              </a:rPr>
              <a:t>diferentes entre </a:t>
            </a:r>
            <a:r>
              <a:rPr lang="pt-BR" dirty="0" smtClean="0">
                <a:solidFill>
                  <a:schemeClr val="dk1"/>
                </a:solidFill>
              </a:rPr>
              <a:t>os objetivos</a:t>
            </a: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1212166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Problemas de Otimização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Multiobjetivo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548640"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Exigem que se trabalhe com </a:t>
            </a: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dois espaços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simultaneamente.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Espaço de Variáveis e Espaço de Objetivos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50" name="Grupo 83"/>
          <p:cNvGrpSpPr>
            <a:grpSpLocks/>
          </p:cNvGrpSpPr>
          <p:nvPr/>
        </p:nvGrpSpPr>
        <p:grpSpPr bwMode="auto">
          <a:xfrm>
            <a:off x="966813" y="2924944"/>
            <a:ext cx="3051175" cy="2380804"/>
            <a:chOff x="895324" y="3285002"/>
            <a:chExt cx="3050742" cy="2380601"/>
          </a:xfrm>
        </p:grpSpPr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332097" y="3285002"/>
              <a:ext cx="1951948" cy="73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pt-BR" sz="1400" b="0" u="none" dirty="0">
                  <a:solidFill>
                    <a:srgbClr val="C00000"/>
                  </a:solidFill>
                  <a:latin typeface="Verdana" pitchFamily="34" charset="0"/>
                </a:rPr>
                <a:t>Espaço de </a:t>
              </a:r>
              <a:r>
                <a:rPr lang="pt-BR" sz="1400" b="0" u="none" dirty="0" smtClean="0">
                  <a:solidFill>
                    <a:srgbClr val="C00000"/>
                  </a:solidFill>
                  <a:latin typeface="Verdana" pitchFamily="34" charset="0"/>
                </a:rPr>
                <a:t>Variáveis ou</a:t>
              </a:r>
            </a:p>
            <a:p>
              <a:pPr marL="0" lvl="1" algn="ctr"/>
              <a:r>
                <a:rPr lang="pt-BR" sz="1400" dirty="0" smtClean="0">
                  <a:solidFill>
                    <a:srgbClr val="C00000"/>
                  </a:solidFill>
                  <a:latin typeface="Verdana" pitchFamily="34" charset="0"/>
                </a:rPr>
                <a:t>Espaço de Decisão</a:t>
              </a:r>
              <a:endParaRPr lang="pt-BR" sz="1400" b="0" u="none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  <p:grpSp>
          <p:nvGrpSpPr>
            <p:cNvPr id="52" name="Grupo 50"/>
            <p:cNvGrpSpPr>
              <a:grpSpLocks/>
            </p:cNvGrpSpPr>
            <p:nvPr/>
          </p:nvGrpSpPr>
          <p:grpSpPr bwMode="auto">
            <a:xfrm>
              <a:off x="928662" y="3500438"/>
              <a:ext cx="3017404" cy="2165165"/>
              <a:chOff x="2983356" y="4500570"/>
              <a:chExt cx="3017404" cy="2165165"/>
            </a:xfrm>
          </p:grpSpPr>
          <p:cxnSp>
            <p:nvCxnSpPr>
              <p:cNvPr id="58" name="Conector de seta reta 5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93935" y="5464189"/>
                <a:ext cx="1785156" cy="7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" name="Conector de seta reta 58"/>
              <p:cNvCxnSpPr>
                <a:cxnSpLocks noChangeShapeType="1"/>
              </p:cNvCxnSpPr>
              <p:nvPr/>
            </p:nvCxnSpPr>
            <p:spPr bwMode="auto">
              <a:xfrm>
                <a:off x="3286116" y="6357958"/>
                <a:ext cx="2571768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60" name="CaixaDeTexto 59"/>
              <p:cNvSpPr txBox="1">
                <a:spLocks noChangeArrowheads="1"/>
              </p:cNvSpPr>
              <p:nvPr/>
            </p:nvSpPr>
            <p:spPr bwMode="auto">
              <a:xfrm>
                <a:off x="5643570" y="6357958"/>
                <a:ext cx="3571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400" b="0" u="none">
                    <a:latin typeface="Verdana" pitchFamily="34" charset="0"/>
                  </a:rPr>
                  <a:t>x</a:t>
                </a:r>
                <a:endParaRPr lang="pt-BR" sz="1400" b="0" u="none" baseline="-25000">
                  <a:latin typeface="Verdana" pitchFamily="34" charset="0"/>
                </a:endParaRPr>
              </a:p>
            </p:txBody>
          </p:sp>
          <p:sp>
            <p:nvSpPr>
              <p:cNvPr id="61" name="CaixaDeTexto 64"/>
              <p:cNvSpPr txBox="1">
                <a:spLocks noChangeArrowheads="1"/>
              </p:cNvSpPr>
              <p:nvPr/>
            </p:nvSpPr>
            <p:spPr bwMode="auto">
              <a:xfrm>
                <a:off x="2983356" y="4500570"/>
                <a:ext cx="3571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400" b="0" u="none">
                    <a:latin typeface="Verdana" pitchFamily="34" charset="0"/>
                  </a:rPr>
                  <a:t>y</a:t>
                </a:r>
                <a:endParaRPr lang="pt-BR" sz="1400" b="0" u="none" baseline="-25000">
                  <a:latin typeface="Verdana" pitchFamily="34" charset="0"/>
                </a:endParaRPr>
              </a:p>
            </p:txBody>
          </p:sp>
        </p:grpSp>
        <p:sp>
          <p:nvSpPr>
            <p:cNvPr id="53" name="Elipse 73"/>
            <p:cNvSpPr>
              <a:spLocks/>
            </p:cNvSpPr>
            <p:nvPr/>
          </p:nvSpPr>
          <p:spPr bwMode="auto">
            <a:xfrm>
              <a:off x="2343134" y="4372934"/>
              <a:ext cx="85726" cy="85726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u="none"/>
            </a:p>
          </p:txBody>
        </p:sp>
        <p:cxnSp>
          <p:nvCxnSpPr>
            <p:cNvPr id="54" name="Conector reto 75"/>
            <p:cNvCxnSpPr>
              <a:cxnSpLocks noChangeShapeType="1"/>
            </p:cNvCxnSpPr>
            <p:nvPr/>
          </p:nvCxnSpPr>
          <p:spPr bwMode="auto">
            <a:xfrm rot="5400000">
              <a:off x="1930779" y="4906735"/>
              <a:ext cx="902182" cy="0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55" name="Conector reto 78"/>
            <p:cNvCxnSpPr>
              <a:cxnSpLocks noChangeShapeType="1"/>
              <a:stCxn id="53" idx="2"/>
            </p:cNvCxnSpPr>
            <p:nvPr/>
          </p:nvCxnSpPr>
          <p:spPr bwMode="auto">
            <a:xfrm rot="10800000" flipV="1">
              <a:off x="1245134" y="4429131"/>
              <a:ext cx="1098000" cy="0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56" name="CaixaDeTexto 80"/>
            <p:cNvSpPr txBox="1">
              <a:spLocks noChangeArrowheads="1"/>
            </p:cNvSpPr>
            <p:nvPr/>
          </p:nvSpPr>
          <p:spPr bwMode="auto">
            <a:xfrm>
              <a:off x="2214546" y="5351041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0" u="none">
                  <a:solidFill>
                    <a:srgbClr val="C00000"/>
                  </a:solidFill>
                  <a:latin typeface="Verdana" pitchFamily="34" charset="0"/>
                </a:rPr>
                <a:t>x</a:t>
              </a:r>
              <a:r>
                <a:rPr lang="pt-BR" sz="1400" b="0" u="none" baseline="-25000">
                  <a:solidFill>
                    <a:srgbClr val="C00000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57" name="CaixaDeTexto 81"/>
            <p:cNvSpPr txBox="1">
              <a:spLocks noChangeArrowheads="1"/>
            </p:cNvSpPr>
            <p:nvPr/>
          </p:nvSpPr>
          <p:spPr bwMode="auto">
            <a:xfrm>
              <a:off x="895324" y="4263396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0" u="none">
                  <a:solidFill>
                    <a:srgbClr val="C00000"/>
                  </a:solidFill>
                  <a:latin typeface="Verdana" pitchFamily="34" charset="0"/>
                </a:rPr>
                <a:t>y</a:t>
              </a:r>
              <a:r>
                <a:rPr lang="pt-BR" sz="1400" b="0" u="none" baseline="-25000">
                  <a:solidFill>
                    <a:srgbClr val="C00000"/>
                  </a:solidFill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2" name="Grupo 107"/>
          <p:cNvGrpSpPr>
            <a:grpSpLocks/>
          </p:cNvGrpSpPr>
          <p:nvPr/>
        </p:nvGrpSpPr>
        <p:grpSpPr bwMode="auto">
          <a:xfrm>
            <a:off x="2457697" y="3068960"/>
            <a:ext cx="5900516" cy="2214563"/>
            <a:chOff x="2386218" y="3429000"/>
            <a:chExt cx="5900558" cy="2214578"/>
          </a:xfrm>
        </p:grpSpPr>
        <p:grpSp>
          <p:nvGrpSpPr>
            <p:cNvPr id="63" name="Grupo 100"/>
            <p:cNvGrpSpPr>
              <a:grpSpLocks/>
            </p:cNvGrpSpPr>
            <p:nvPr/>
          </p:nvGrpSpPr>
          <p:grpSpPr bwMode="auto">
            <a:xfrm>
              <a:off x="4643438" y="3429000"/>
              <a:ext cx="3643338" cy="2214578"/>
              <a:chOff x="4643438" y="3429000"/>
              <a:chExt cx="3643338" cy="2214578"/>
            </a:xfrm>
          </p:grpSpPr>
          <p:grpSp>
            <p:nvGrpSpPr>
              <p:cNvPr id="65" name="Grupo 65"/>
              <p:cNvGrpSpPr>
                <a:grpSpLocks/>
              </p:cNvGrpSpPr>
              <p:nvPr/>
            </p:nvGrpSpPr>
            <p:grpSpPr bwMode="auto">
              <a:xfrm>
                <a:off x="5269372" y="3478413"/>
                <a:ext cx="3017404" cy="2165165"/>
                <a:chOff x="2983356" y="4500570"/>
                <a:chExt cx="3017404" cy="2165165"/>
              </a:xfrm>
            </p:grpSpPr>
            <p:cxnSp>
              <p:nvCxnSpPr>
                <p:cNvPr id="72" name="Conector de seta reta 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393935" y="5464189"/>
                  <a:ext cx="1785156" cy="794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73" name="Conector de seta reta 67"/>
                <p:cNvCxnSpPr>
                  <a:cxnSpLocks noChangeShapeType="1"/>
                </p:cNvCxnSpPr>
                <p:nvPr/>
              </p:nvCxnSpPr>
              <p:spPr bwMode="auto">
                <a:xfrm>
                  <a:off x="3286116" y="6357958"/>
                  <a:ext cx="2571768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74" name="CaixaDeTexto 68"/>
                <p:cNvSpPr txBox="1">
                  <a:spLocks noChangeArrowheads="1"/>
                </p:cNvSpPr>
                <p:nvPr/>
              </p:nvSpPr>
              <p:spPr bwMode="auto">
                <a:xfrm>
                  <a:off x="5643570" y="6357958"/>
                  <a:ext cx="35719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400" b="0" u="none">
                      <a:latin typeface="Verdana" pitchFamily="34" charset="0"/>
                    </a:rPr>
                    <a:t>f</a:t>
                  </a:r>
                  <a:r>
                    <a:rPr lang="pt-BR" sz="1400" b="0" u="none" baseline="-25000">
                      <a:latin typeface="Verdana" pitchFamily="34" charset="0"/>
                    </a:rPr>
                    <a:t>1</a:t>
                  </a:r>
                </a:p>
              </p:txBody>
            </p:sp>
            <p:sp>
              <p:nvSpPr>
                <p:cNvPr id="75" name="CaixaDeTexto 69"/>
                <p:cNvSpPr txBox="1">
                  <a:spLocks noChangeArrowheads="1"/>
                </p:cNvSpPr>
                <p:nvPr/>
              </p:nvSpPr>
              <p:spPr bwMode="auto">
                <a:xfrm>
                  <a:off x="2983356" y="4500570"/>
                  <a:ext cx="35719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400" b="0" u="none">
                      <a:latin typeface="Verdana" pitchFamily="34" charset="0"/>
                    </a:rPr>
                    <a:t>f</a:t>
                  </a:r>
                  <a:r>
                    <a:rPr lang="pt-BR" sz="1400" b="0" u="none" baseline="-25000">
                      <a:latin typeface="Verdana" pitchFamily="34" charset="0"/>
                    </a:rPr>
                    <a:t>2</a:t>
                  </a:r>
                </a:p>
              </p:txBody>
            </p:sp>
          </p:grpSp>
          <p:sp>
            <p:nvSpPr>
              <p:cNvPr id="66" name="Rectangle 12"/>
              <p:cNvSpPr>
                <a:spLocks noChangeArrowheads="1"/>
              </p:cNvSpPr>
              <p:nvPr/>
            </p:nvSpPr>
            <p:spPr bwMode="auto">
              <a:xfrm>
                <a:off x="5857884" y="3429000"/>
                <a:ext cx="2023386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lvl="1" indent="-34290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Espaço de Objetivos</a:t>
                </a:r>
              </a:p>
            </p:txBody>
          </p:sp>
          <p:sp>
            <p:nvSpPr>
              <p:cNvPr id="67" name="Elipse 82"/>
              <p:cNvSpPr>
                <a:spLocks/>
              </p:cNvSpPr>
              <p:nvPr/>
            </p:nvSpPr>
            <p:spPr bwMode="auto">
              <a:xfrm>
                <a:off x="7367595" y="4775900"/>
                <a:ext cx="87196" cy="85726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u="none"/>
              </a:p>
            </p:txBody>
          </p:sp>
          <p:sp>
            <p:nvSpPr>
              <p:cNvPr id="68" name="CaixaDeTexto 84"/>
              <p:cNvSpPr txBox="1">
                <a:spLocks noChangeArrowheads="1"/>
              </p:cNvSpPr>
              <p:nvPr/>
            </p:nvSpPr>
            <p:spPr bwMode="auto">
              <a:xfrm>
                <a:off x="6962112" y="5334692"/>
                <a:ext cx="9130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f</a:t>
                </a:r>
                <a:r>
                  <a:rPr lang="pt-BR" sz="1400" b="0" u="none" baseline="-25000">
                    <a:solidFill>
                      <a:srgbClr val="333399"/>
                    </a:solidFill>
                    <a:latin typeface="Verdana" pitchFamily="34" charset="0"/>
                  </a:rPr>
                  <a:t>1</a:t>
                </a: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(x</a:t>
                </a:r>
                <a:r>
                  <a:rPr lang="pt-BR" sz="1400" b="0" u="none" baseline="-25000">
                    <a:solidFill>
                      <a:srgbClr val="333399"/>
                    </a:solidFill>
                    <a:latin typeface="Verdana" pitchFamily="34" charset="0"/>
                  </a:rPr>
                  <a:t>1</a:t>
                </a: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,y</a:t>
                </a:r>
                <a:r>
                  <a:rPr lang="pt-BR" sz="1400" b="0" u="none" baseline="-25000">
                    <a:solidFill>
                      <a:srgbClr val="333399"/>
                    </a:solidFill>
                    <a:latin typeface="Verdana" pitchFamily="34" charset="0"/>
                  </a:rPr>
                  <a:t>1</a:t>
                </a: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)</a:t>
                </a:r>
                <a:endParaRPr lang="pt-BR" sz="1400" b="0" u="none" baseline="-25000">
                  <a:solidFill>
                    <a:srgbClr val="333399"/>
                  </a:solidFill>
                  <a:latin typeface="Verdana" pitchFamily="34" charset="0"/>
                </a:endParaRPr>
              </a:p>
            </p:txBody>
          </p:sp>
          <p:sp>
            <p:nvSpPr>
              <p:cNvPr id="69" name="CaixaDeTexto 85"/>
              <p:cNvSpPr txBox="1">
                <a:spLocks noChangeArrowheads="1"/>
              </p:cNvSpPr>
              <p:nvPr/>
            </p:nvSpPr>
            <p:spPr bwMode="auto">
              <a:xfrm>
                <a:off x="4643438" y="4664875"/>
                <a:ext cx="92869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f</a:t>
                </a:r>
                <a:r>
                  <a:rPr lang="pt-BR" sz="1400" b="0" u="none" baseline="-25000">
                    <a:solidFill>
                      <a:srgbClr val="333399"/>
                    </a:solidFill>
                    <a:latin typeface="Verdana" pitchFamily="34" charset="0"/>
                  </a:rPr>
                  <a:t>2</a:t>
                </a: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(x</a:t>
                </a:r>
                <a:r>
                  <a:rPr lang="pt-BR" sz="1400" b="0" u="none" baseline="-25000">
                    <a:solidFill>
                      <a:srgbClr val="333399"/>
                    </a:solidFill>
                    <a:latin typeface="Verdana" pitchFamily="34" charset="0"/>
                  </a:rPr>
                  <a:t>1</a:t>
                </a: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,y</a:t>
                </a:r>
                <a:r>
                  <a:rPr lang="pt-BR" sz="1400" b="0" u="none" baseline="-25000">
                    <a:solidFill>
                      <a:srgbClr val="333399"/>
                    </a:solidFill>
                    <a:latin typeface="Verdana" pitchFamily="34" charset="0"/>
                  </a:rPr>
                  <a:t>1</a:t>
                </a:r>
                <a:r>
                  <a:rPr lang="pt-BR" sz="1400" b="0" u="none">
                    <a:solidFill>
                      <a:srgbClr val="333399"/>
                    </a:solidFill>
                    <a:latin typeface="Verdana" pitchFamily="34" charset="0"/>
                  </a:rPr>
                  <a:t>)</a:t>
                </a:r>
                <a:endParaRPr lang="pt-BR" sz="1400" b="0" u="none" baseline="-25000">
                  <a:solidFill>
                    <a:srgbClr val="333399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70" name="Conector reto 86"/>
              <p:cNvCxnSpPr>
                <a:cxnSpLocks noChangeShapeType="1"/>
                <a:stCxn id="67" idx="4"/>
                <a:endCxn id="68" idx="0"/>
              </p:cNvCxnSpPr>
              <p:nvPr/>
            </p:nvCxnSpPr>
            <p:spPr bwMode="auto">
              <a:xfrm rot="16200000" flipH="1">
                <a:off x="7178380" y="5094438"/>
                <a:ext cx="473066" cy="7441"/>
              </a:xfrm>
              <a:prstGeom prst="line">
                <a:avLst/>
              </a:prstGeom>
              <a:noFill/>
              <a:ln w="9525" algn="ctr">
                <a:solidFill>
                  <a:srgbClr val="333399"/>
                </a:solidFill>
                <a:round/>
                <a:headEnd/>
                <a:tailEnd/>
              </a:ln>
            </p:spPr>
          </p:cxnSp>
          <p:cxnSp>
            <p:nvCxnSpPr>
              <p:cNvPr id="71" name="Conector reto 89"/>
              <p:cNvCxnSpPr>
                <a:cxnSpLocks noChangeShapeType="1"/>
                <a:stCxn id="67" idx="2"/>
                <a:endCxn id="69" idx="3"/>
              </p:cNvCxnSpPr>
              <p:nvPr/>
            </p:nvCxnSpPr>
            <p:spPr bwMode="auto">
              <a:xfrm rot="10800000" flipV="1">
                <a:off x="5572133" y="4818762"/>
                <a:ext cx="1795463" cy="1"/>
              </a:xfrm>
              <a:prstGeom prst="line">
                <a:avLst/>
              </a:prstGeom>
              <a:noFill/>
              <a:ln w="9525" algn="ctr">
                <a:solidFill>
                  <a:srgbClr val="333399"/>
                </a:solidFill>
                <a:round/>
                <a:headEnd/>
                <a:tailEnd/>
              </a:ln>
            </p:spPr>
          </p:cxnSp>
        </p:grpSp>
        <p:cxnSp>
          <p:nvCxnSpPr>
            <p:cNvPr id="64" name="Conector em curva 102"/>
            <p:cNvCxnSpPr>
              <a:cxnSpLocks noChangeShapeType="1"/>
              <a:stCxn id="53" idx="0"/>
              <a:endCxn id="67" idx="0"/>
            </p:cNvCxnSpPr>
            <p:nvPr/>
          </p:nvCxnSpPr>
          <p:spPr bwMode="auto">
            <a:xfrm rot="16200000" flipH="1">
              <a:off x="4661259" y="2025966"/>
              <a:ext cx="474893" cy="5024976"/>
            </a:xfrm>
            <a:prstGeom prst="curvedConnector3">
              <a:avLst>
                <a:gd name="adj1" fmla="val -48137"/>
              </a:avLst>
            </a:prstGeom>
            <a:noFill/>
            <a:ln w="15875" algn="ctr">
              <a:solidFill>
                <a:schemeClr val="accent1"/>
              </a:solidFill>
              <a:round/>
              <a:headEnd/>
              <a:tailEnd type="stealth" w="lg" len="lg"/>
            </a:ln>
          </p:spPr>
        </p:cxnSp>
      </p:grp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549391" y="5373216"/>
            <a:ext cx="8045219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Existe um 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mapeamento</a:t>
            </a:r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todas as soluções (pontos) do 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espaço de variáveis</a:t>
            </a:r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para o 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espaço de objetivos </a:t>
            </a:r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problema.</a:t>
            </a:r>
            <a:endParaRPr lang="pt-BR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1212166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Soluções de problemas de OMO:</a:t>
            </a:r>
          </a:p>
          <a:p>
            <a:pPr marL="548640"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Recebem nomes diferentes, quando representadas nos espaços de variáveis e de objetivos.</a:t>
            </a:r>
            <a:endParaRPr lang="pt-BR" sz="1800" dirty="0" smtClean="0"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0034" y="1264088"/>
            <a:ext cx="8215370" cy="52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Espaço de Variáveis e Espaço de Objetivos</a:t>
            </a:r>
            <a:endParaRPr lang="pt-BR" sz="2400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66813" y="3360836"/>
            <a:ext cx="7391400" cy="2236788"/>
            <a:chOff x="966813" y="3360836"/>
            <a:chExt cx="7391400" cy="2236788"/>
          </a:xfrm>
        </p:grpSpPr>
        <p:grpSp>
          <p:nvGrpSpPr>
            <p:cNvPr id="50" name="Grupo 83"/>
            <p:cNvGrpSpPr>
              <a:grpSpLocks/>
            </p:cNvGrpSpPr>
            <p:nvPr/>
          </p:nvGrpSpPr>
          <p:grpSpPr bwMode="auto">
            <a:xfrm>
              <a:off x="966813" y="3432274"/>
              <a:ext cx="3051175" cy="2165350"/>
              <a:chOff x="895324" y="3500438"/>
              <a:chExt cx="3050742" cy="2165165"/>
            </a:xfrm>
          </p:grpSpPr>
          <p:sp>
            <p:nvSpPr>
              <p:cNvPr id="51" name="Rectangle 12"/>
              <p:cNvSpPr>
                <a:spLocks noChangeArrowheads="1"/>
              </p:cNvSpPr>
              <p:nvPr/>
            </p:nvSpPr>
            <p:spPr bwMode="auto">
              <a:xfrm>
                <a:off x="1500166" y="3500438"/>
                <a:ext cx="1951948" cy="323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lvl="1" indent="-34290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pt-BR" sz="1400" b="0" u="none" dirty="0">
                    <a:solidFill>
                      <a:srgbClr val="C00000"/>
                    </a:solidFill>
                    <a:latin typeface="Verdana" pitchFamily="34" charset="0"/>
                  </a:rPr>
                  <a:t>Espaço de Variáveis</a:t>
                </a:r>
              </a:p>
            </p:txBody>
          </p:sp>
          <p:grpSp>
            <p:nvGrpSpPr>
              <p:cNvPr id="52" name="Grupo 50"/>
              <p:cNvGrpSpPr>
                <a:grpSpLocks/>
              </p:cNvGrpSpPr>
              <p:nvPr/>
            </p:nvGrpSpPr>
            <p:grpSpPr bwMode="auto">
              <a:xfrm>
                <a:off x="928662" y="3500438"/>
                <a:ext cx="3017404" cy="2165165"/>
                <a:chOff x="2983356" y="4500570"/>
                <a:chExt cx="3017404" cy="2165165"/>
              </a:xfrm>
            </p:grpSpPr>
            <p:cxnSp>
              <p:nvCxnSpPr>
                <p:cNvPr id="58" name="Conector de seta reta 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393935" y="5464189"/>
                  <a:ext cx="1785156" cy="794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59" name="Conector de seta reta 58"/>
                <p:cNvCxnSpPr>
                  <a:cxnSpLocks noChangeShapeType="1"/>
                </p:cNvCxnSpPr>
                <p:nvPr/>
              </p:nvCxnSpPr>
              <p:spPr bwMode="auto">
                <a:xfrm>
                  <a:off x="3286116" y="6357958"/>
                  <a:ext cx="2571768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60" name="CaixaDeTexto 59"/>
                <p:cNvSpPr txBox="1">
                  <a:spLocks noChangeArrowheads="1"/>
                </p:cNvSpPr>
                <p:nvPr/>
              </p:nvSpPr>
              <p:spPr bwMode="auto">
                <a:xfrm>
                  <a:off x="5643570" y="6357958"/>
                  <a:ext cx="35719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400" b="0" u="none">
                      <a:latin typeface="Verdana" pitchFamily="34" charset="0"/>
                    </a:rPr>
                    <a:t>x</a:t>
                  </a:r>
                  <a:endParaRPr lang="pt-BR" sz="1400" b="0" u="none" baseline="-25000">
                    <a:latin typeface="Verdana" pitchFamily="34" charset="0"/>
                  </a:endParaRPr>
                </a:p>
              </p:txBody>
            </p:sp>
            <p:sp>
              <p:nvSpPr>
                <p:cNvPr id="61" name="CaixaDeTexto 64"/>
                <p:cNvSpPr txBox="1">
                  <a:spLocks noChangeArrowheads="1"/>
                </p:cNvSpPr>
                <p:nvPr/>
              </p:nvSpPr>
              <p:spPr bwMode="auto">
                <a:xfrm>
                  <a:off x="2983356" y="4500570"/>
                  <a:ext cx="35719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400" b="0" u="none">
                      <a:latin typeface="Verdana" pitchFamily="34" charset="0"/>
                    </a:rPr>
                    <a:t>y</a:t>
                  </a:r>
                  <a:endParaRPr lang="pt-BR" sz="1400" b="0" u="none" baseline="-25000">
                    <a:latin typeface="Verdana" pitchFamily="34" charset="0"/>
                  </a:endParaRPr>
                </a:p>
              </p:txBody>
            </p:sp>
          </p:grpSp>
          <p:sp>
            <p:nvSpPr>
              <p:cNvPr id="53" name="Elipse 73"/>
              <p:cNvSpPr>
                <a:spLocks/>
              </p:cNvSpPr>
              <p:nvPr/>
            </p:nvSpPr>
            <p:spPr bwMode="auto">
              <a:xfrm>
                <a:off x="2343134" y="4372934"/>
                <a:ext cx="85726" cy="857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u="none"/>
              </a:p>
            </p:txBody>
          </p:sp>
          <p:cxnSp>
            <p:nvCxnSpPr>
              <p:cNvPr id="54" name="Conector reto 75"/>
              <p:cNvCxnSpPr>
                <a:cxnSpLocks noChangeShapeType="1"/>
              </p:cNvCxnSpPr>
              <p:nvPr/>
            </p:nvCxnSpPr>
            <p:spPr bwMode="auto">
              <a:xfrm rot="5400000">
                <a:off x="1930779" y="4906735"/>
                <a:ext cx="902182" cy="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55" name="Conector reto 78"/>
              <p:cNvCxnSpPr>
                <a:cxnSpLocks noChangeShapeType="1"/>
                <a:stCxn id="53" idx="2"/>
              </p:cNvCxnSpPr>
              <p:nvPr/>
            </p:nvCxnSpPr>
            <p:spPr bwMode="auto">
              <a:xfrm rot="10800000" flipV="1">
                <a:off x="1245134" y="4429131"/>
                <a:ext cx="1098000" cy="0"/>
              </a:xfrm>
              <a:prstGeom prst="line">
                <a:avLst/>
              </a:prstGeom>
              <a:noFill/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56" name="CaixaDeTexto 80"/>
              <p:cNvSpPr txBox="1">
                <a:spLocks noChangeArrowheads="1"/>
              </p:cNvSpPr>
              <p:nvPr/>
            </p:nvSpPr>
            <p:spPr bwMode="auto">
              <a:xfrm>
                <a:off x="2214546" y="5351041"/>
                <a:ext cx="42862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400" b="0" u="none">
                    <a:solidFill>
                      <a:srgbClr val="C00000"/>
                    </a:solidFill>
                    <a:latin typeface="Verdana" pitchFamily="34" charset="0"/>
                  </a:rPr>
                  <a:t>x</a:t>
                </a:r>
                <a:r>
                  <a:rPr lang="pt-BR" sz="1400" b="0" u="none" baseline="-25000">
                    <a:solidFill>
                      <a:srgbClr val="C00000"/>
                    </a:solidFill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57" name="CaixaDeTexto 81"/>
              <p:cNvSpPr txBox="1">
                <a:spLocks noChangeArrowheads="1"/>
              </p:cNvSpPr>
              <p:nvPr/>
            </p:nvSpPr>
            <p:spPr bwMode="auto">
              <a:xfrm>
                <a:off x="895324" y="4263396"/>
                <a:ext cx="42862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400" b="0" u="none">
                    <a:solidFill>
                      <a:srgbClr val="C00000"/>
                    </a:solidFill>
                    <a:latin typeface="Verdana" pitchFamily="34" charset="0"/>
                  </a:rPr>
                  <a:t>y</a:t>
                </a:r>
                <a:r>
                  <a:rPr lang="pt-BR" sz="1400" b="0" u="none" baseline="-25000">
                    <a:solidFill>
                      <a:srgbClr val="C00000"/>
                    </a:solidFill>
                    <a:latin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62" name="Grupo 107"/>
            <p:cNvGrpSpPr>
              <a:grpSpLocks/>
            </p:cNvGrpSpPr>
            <p:nvPr/>
          </p:nvGrpSpPr>
          <p:grpSpPr bwMode="auto">
            <a:xfrm>
              <a:off x="2457698" y="3360836"/>
              <a:ext cx="5900515" cy="2214563"/>
              <a:chOff x="2386219" y="3429000"/>
              <a:chExt cx="5900557" cy="2214578"/>
            </a:xfrm>
          </p:grpSpPr>
          <p:grpSp>
            <p:nvGrpSpPr>
              <p:cNvPr id="63" name="Grupo 100"/>
              <p:cNvGrpSpPr>
                <a:grpSpLocks/>
              </p:cNvGrpSpPr>
              <p:nvPr/>
            </p:nvGrpSpPr>
            <p:grpSpPr bwMode="auto">
              <a:xfrm>
                <a:off x="4643438" y="3429000"/>
                <a:ext cx="3643338" cy="2214578"/>
                <a:chOff x="4643438" y="3429000"/>
                <a:chExt cx="3643338" cy="2214578"/>
              </a:xfrm>
            </p:grpSpPr>
            <p:grpSp>
              <p:nvGrpSpPr>
                <p:cNvPr id="65" name="Grupo 65"/>
                <p:cNvGrpSpPr>
                  <a:grpSpLocks/>
                </p:cNvGrpSpPr>
                <p:nvPr/>
              </p:nvGrpSpPr>
              <p:grpSpPr bwMode="auto">
                <a:xfrm>
                  <a:off x="5269372" y="3478413"/>
                  <a:ext cx="3017404" cy="2165165"/>
                  <a:chOff x="2983356" y="4500570"/>
                  <a:chExt cx="3017404" cy="2165165"/>
                </a:xfrm>
              </p:grpSpPr>
              <p:cxnSp>
                <p:nvCxnSpPr>
                  <p:cNvPr id="72" name="Conector de seta reta 6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2393935" y="5464189"/>
                    <a:ext cx="1785156" cy="79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73" name="Conector de seta reta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86116" y="6357958"/>
                    <a:ext cx="2571768" cy="1588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74" name="CaixaDeTexto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3570" y="6357958"/>
                    <a:ext cx="35719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pt-BR" sz="1400" b="0" u="none">
                        <a:latin typeface="Verdana" pitchFamily="34" charset="0"/>
                      </a:rPr>
                      <a:t>f</a:t>
                    </a:r>
                    <a:r>
                      <a:rPr lang="pt-BR" sz="1400" b="0" u="none" baseline="-25000">
                        <a:latin typeface="Verdana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75" name="CaixaDeTexto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3356" y="4500570"/>
                    <a:ext cx="35719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pt-BR" sz="1400" b="0" u="none">
                        <a:latin typeface="Verdana" pitchFamily="34" charset="0"/>
                      </a:rPr>
                      <a:t>f</a:t>
                    </a:r>
                    <a:r>
                      <a:rPr lang="pt-BR" sz="1400" b="0" u="none" baseline="-25000">
                        <a:latin typeface="Verdana" pitchFamily="34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66" name="Rectangle 12"/>
                <p:cNvSpPr>
                  <a:spLocks noChangeArrowheads="1"/>
                </p:cNvSpPr>
                <p:nvPr/>
              </p:nvSpPr>
              <p:spPr bwMode="auto">
                <a:xfrm>
                  <a:off x="5857884" y="3429000"/>
                  <a:ext cx="2023386" cy="350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lvl="1" indent="-342900"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pt-BR" sz="1400" b="0" u="none" dirty="0">
                      <a:solidFill>
                        <a:srgbClr val="333399"/>
                      </a:solidFill>
                      <a:latin typeface="Verdana" pitchFamily="34" charset="0"/>
                    </a:rPr>
                    <a:t>Espaço de Objetivos</a:t>
                  </a:r>
                </a:p>
              </p:txBody>
            </p:sp>
            <p:sp>
              <p:nvSpPr>
                <p:cNvPr id="67" name="Elipse 82"/>
                <p:cNvSpPr>
                  <a:spLocks/>
                </p:cNvSpPr>
                <p:nvPr/>
              </p:nvSpPr>
              <p:spPr bwMode="auto">
                <a:xfrm>
                  <a:off x="7367595" y="4775900"/>
                  <a:ext cx="87196" cy="85726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u="none"/>
                </a:p>
              </p:txBody>
            </p:sp>
            <p:sp>
              <p:nvSpPr>
                <p:cNvPr id="68" name="CaixaDeTexto 84"/>
                <p:cNvSpPr txBox="1">
                  <a:spLocks noChangeArrowheads="1"/>
                </p:cNvSpPr>
                <p:nvPr/>
              </p:nvSpPr>
              <p:spPr bwMode="auto">
                <a:xfrm>
                  <a:off x="6962112" y="5334692"/>
                  <a:ext cx="91304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f</a:t>
                  </a:r>
                  <a:r>
                    <a:rPr lang="pt-BR" sz="1400" b="0" u="none" baseline="-25000">
                      <a:solidFill>
                        <a:srgbClr val="333399"/>
                      </a:solidFill>
                      <a:latin typeface="Verdana" pitchFamily="34" charset="0"/>
                    </a:rPr>
                    <a:t>1</a:t>
                  </a:r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(x</a:t>
                  </a:r>
                  <a:r>
                    <a:rPr lang="pt-BR" sz="1400" b="0" u="none" baseline="-25000">
                      <a:solidFill>
                        <a:srgbClr val="333399"/>
                      </a:solidFill>
                      <a:latin typeface="Verdana" pitchFamily="34" charset="0"/>
                    </a:rPr>
                    <a:t>1</a:t>
                  </a:r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,y</a:t>
                  </a:r>
                  <a:r>
                    <a:rPr lang="pt-BR" sz="1400" b="0" u="none" baseline="-25000">
                      <a:solidFill>
                        <a:srgbClr val="333399"/>
                      </a:solidFill>
                      <a:latin typeface="Verdana" pitchFamily="34" charset="0"/>
                    </a:rPr>
                    <a:t>1</a:t>
                  </a:r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)</a:t>
                  </a:r>
                  <a:endParaRPr lang="pt-BR" sz="1400" b="0" u="none" baseline="-25000">
                    <a:solidFill>
                      <a:srgbClr val="3333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9" name="CaixaDeTexto 85"/>
                <p:cNvSpPr txBox="1">
                  <a:spLocks noChangeArrowheads="1"/>
                </p:cNvSpPr>
                <p:nvPr/>
              </p:nvSpPr>
              <p:spPr bwMode="auto">
                <a:xfrm>
                  <a:off x="4643438" y="4664875"/>
                  <a:ext cx="92869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f</a:t>
                  </a:r>
                  <a:r>
                    <a:rPr lang="pt-BR" sz="1400" b="0" u="none" baseline="-25000">
                      <a:solidFill>
                        <a:srgbClr val="333399"/>
                      </a:solidFill>
                      <a:latin typeface="Verdana" pitchFamily="34" charset="0"/>
                    </a:rPr>
                    <a:t>2</a:t>
                  </a:r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(x</a:t>
                  </a:r>
                  <a:r>
                    <a:rPr lang="pt-BR" sz="1400" b="0" u="none" baseline="-25000">
                      <a:solidFill>
                        <a:srgbClr val="333399"/>
                      </a:solidFill>
                      <a:latin typeface="Verdana" pitchFamily="34" charset="0"/>
                    </a:rPr>
                    <a:t>1</a:t>
                  </a:r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,y</a:t>
                  </a:r>
                  <a:r>
                    <a:rPr lang="pt-BR" sz="1400" b="0" u="none" baseline="-25000">
                      <a:solidFill>
                        <a:srgbClr val="333399"/>
                      </a:solidFill>
                      <a:latin typeface="Verdana" pitchFamily="34" charset="0"/>
                    </a:rPr>
                    <a:t>1</a:t>
                  </a:r>
                  <a:r>
                    <a:rPr lang="pt-BR" sz="1400" b="0" u="none">
                      <a:solidFill>
                        <a:srgbClr val="333399"/>
                      </a:solidFill>
                      <a:latin typeface="Verdana" pitchFamily="34" charset="0"/>
                    </a:rPr>
                    <a:t>)</a:t>
                  </a:r>
                  <a:endParaRPr lang="pt-BR" sz="1400" b="0" u="none" baseline="-25000">
                    <a:solidFill>
                      <a:srgbClr val="333399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0" name="Conector reto 86"/>
                <p:cNvCxnSpPr>
                  <a:cxnSpLocks noChangeShapeType="1"/>
                  <a:stCxn id="67" idx="4"/>
                  <a:endCxn id="68" idx="0"/>
                </p:cNvCxnSpPr>
                <p:nvPr/>
              </p:nvCxnSpPr>
              <p:spPr bwMode="auto">
                <a:xfrm rot="16200000" flipH="1">
                  <a:off x="7178380" y="5094438"/>
                  <a:ext cx="473066" cy="7441"/>
                </a:xfrm>
                <a:prstGeom prst="line">
                  <a:avLst/>
                </a:prstGeom>
                <a:noFill/>
                <a:ln w="9525" algn="ctr">
                  <a:solidFill>
                    <a:srgbClr val="333399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" name="Conector reto 89"/>
                <p:cNvCxnSpPr>
                  <a:cxnSpLocks noChangeShapeType="1"/>
                  <a:stCxn id="67" idx="2"/>
                  <a:endCxn id="69" idx="3"/>
                </p:cNvCxnSpPr>
                <p:nvPr/>
              </p:nvCxnSpPr>
              <p:spPr bwMode="auto">
                <a:xfrm rot="10800000" flipV="1">
                  <a:off x="5572133" y="4818762"/>
                  <a:ext cx="1795463" cy="1"/>
                </a:xfrm>
                <a:prstGeom prst="line">
                  <a:avLst/>
                </a:prstGeom>
                <a:noFill/>
                <a:ln w="9525" algn="ctr">
                  <a:solidFill>
                    <a:srgbClr val="333399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64" name="Conector em curva 102"/>
              <p:cNvCxnSpPr>
                <a:cxnSpLocks noChangeShapeType="1"/>
                <a:stCxn id="53" idx="0"/>
                <a:endCxn id="67" idx="0"/>
              </p:cNvCxnSpPr>
              <p:nvPr/>
            </p:nvCxnSpPr>
            <p:spPr bwMode="auto">
              <a:xfrm rot="16200000" flipH="1">
                <a:off x="4703614" y="2068320"/>
                <a:ext cx="390185" cy="5024976"/>
              </a:xfrm>
              <a:prstGeom prst="curvedConnector3">
                <a:avLst>
                  <a:gd name="adj1" fmla="val -58588"/>
                </a:avLst>
              </a:prstGeom>
              <a:noFill/>
              <a:ln w="15875" algn="ctr">
                <a:solidFill>
                  <a:schemeClr val="accent1"/>
                </a:solidFill>
                <a:round/>
                <a:headEnd/>
                <a:tailEnd type="stealth" w="lg" len="lg"/>
              </a:ln>
            </p:spPr>
          </p:cxnSp>
        </p:grpSp>
      </p:grpSp>
      <p:sp>
        <p:nvSpPr>
          <p:cNvPr id="31" name="Retângulo 30"/>
          <p:cNvSpPr/>
          <p:nvPr/>
        </p:nvSpPr>
        <p:spPr bwMode="auto">
          <a:xfrm>
            <a:off x="5536427" y="5741640"/>
            <a:ext cx="2786072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u="none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Fronteira de </a:t>
            </a:r>
            <a:r>
              <a:rPr lang="pt-BR" sz="2000" u="none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Pareto</a:t>
            </a:r>
            <a:endParaRPr lang="pt-BR" sz="2000" u="none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1043608" y="5741640"/>
            <a:ext cx="2786072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u="none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Conjunto </a:t>
            </a:r>
            <a:r>
              <a:rPr lang="pt-BR" sz="2000" u="none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de Pareto</a:t>
            </a:r>
          </a:p>
        </p:txBody>
      </p:sp>
      <p:sp>
        <p:nvSpPr>
          <p:cNvPr id="3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315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1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2202</TotalTime>
  <Words>4116</Words>
  <Application>Microsoft Office PowerPoint</Application>
  <PresentationFormat>Apresentação na tela (4:3)</PresentationFormat>
  <Paragraphs>571</Paragraphs>
  <Slides>57</Slides>
  <Notes>57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Origem</vt:lpstr>
      <vt:lpstr>Otimização Evolutiva Multiobjetivo</vt:lpstr>
      <vt:lpstr>Conteúdo</vt:lpstr>
      <vt:lpstr>Conteúdo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Conteúdo</vt:lpstr>
      <vt:lpstr>Conceitos Básicos</vt:lpstr>
      <vt:lpstr>Métodos Clássicos</vt:lpstr>
      <vt:lpstr>Métodos Clássicos</vt:lpstr>
      <vt:lpstr>Métodos Clássicos</vt:lpstr>
      <vt:lpstr>Métodos Clássicos</vt:lpstr>
      <vt:lpstr>Algoritmos Evolutivos</vt:lpstr>
      <vt:lpstr>Algoritmos Evolutivos</vt:lpstr>
      <vt:lpstr>Algoritmos Evolutivos</vt:lpstr>
      <vt:lpstr>Algoritmos Evolutivos</vt:lpstr>
      <vt:lpstr>Algoritmos Evolutivos</vt:lpstr>
      <vt:lpstr>Algoritmos Evolutivos</vt:lpstr>
      <vt:lpstr>Algoritmos Evolutivos – NSGA-II</vt:lpstr>
      <vt:lpstr>Algoritmos Evolutivos</vt:lpstr>
      <vt:lpstr>Algoritmos Evolutivos</vt:lpstr>
      <vt:lpstr>Algoritmos Evolutivos – SPEA2</vt:lpstr>
      <vt:lpstr>Algoritmos Evolutivos – SPEA2</vt:lpstr>
      <vt:lpstr>Algoritmos Evolutivos</vt:lpstr>
      <vt:lpstr>Algoritmos Evolutivos</vt:lpstr>
      <vt:lpstr>Algoritmos Evolutivos</vt:lpstr>
      <vt:lpstr>Algoritmos Evolutivos</vt:lpstr>
      <vt:lpstr>Algoritmos Evolutivos</vt:lpstr>
      <vt:lpstr>Algoritmos Evolutivos</vt:lpstr>
      <vt:lpstr>Algoritmos Evolutivos</vt:lpstr>
      <vt:lpstr>Conteúdo</vt:lpstr>
      <vt:lpstr>Casos de Estudo</vt:lpstr>
      <vt:lpstr>Casos de Estudo</vt:lpstr>
      <vt:lpstr>Casos de Estudo</vt:lpstr>
      <vt:lpstr>Casos de Estudo</vt:lpstr>
      <vt:lpstr>Conteúdo</vt:lpstr>
      <vt:lpstr>Tendências</vt:lpstr>
      <vt:lpstr>Exemplos de Aplicações</vt:lpstr>
      <vt:lpstr>Exemplos de Aplicações</vt:lpstr>
      <vt:lpstr>Exemplos de Aplicações</vt:lpstr>
      <vt:lpstr>Exemplos de Aplicações</vt:lpstr>
      <vt:lpstr>Exemplos de Aplicações</vt:lpstr>
      <vt:lpstr>Conteúdo</vt:lpstr>
      <vt:lpstr>Outras 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Guilherme P. Coelho</dc:creator>
  <cp:lastModifiedBy>lbocc</cp:lastModifiedBy>
  <cp:revision>324</cp:revision>
  <dcterms:created xsi:type="dcterms:W3CDTF">2009-06-05T13:53:58Z</dcterms:created>
  <dcterms:modified xsi:type="dcterms:W3CDTF">2017-08-28T17:57:28Z</dcterms:modified>
</cp:coreProperties>
</file>